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64" r:id="rId4"/>
    <p:sldId id="258" r:id="rId5"/>
    <p:sldId id="259" r:id="rId6"/>
    <p:sldId id="260" r:id="rId7"/>
    <p:sldId id="269" r:id="rId8"/>
    <p:sldId id="261" r:id="rId9"/>
    <p:sldId id="262" r:id="rId10"/>
    <p:sldId id="265" r:id="rId11"/>
    <p:sldId id="270" r:id="rId12"/>
    <p:sldId id="263" r:id="rId13"/>
    <p:sldId id="266" r:id="rId14"/>
    <p:sldId id="267" r:id="rId15"/>
    <p:sldId id="271" r:id="rId16"/>
    <p:sldId id="272" r:id="rId17"/>
    <p:sldId id="268" r:id="rId18"/>
    <p:sldId id="275" r:id="rId19"/>
    <p:sldId id="274" r:id="rId20"/>
    <p:sldId id="273" r:id="rId21"/>
    <p:sldId id="277" r:id="rId22"/>
    <p:sldId id="278" r:id="rId23"/>
    <p:sldId id="276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BDC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57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.sv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gif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svg"/><Relationship Id="rId11" Type="http://schemas.openxmlformats.org/officeDocument/2006/relationships/image" Target="../media/image78.png"/><Relationship Id="rId5" Type="http://schemas.openxmlformats.org/officeDocument/2006/relationships/image" Target="../media/image63.png"/><Relationship Id="rId10" Type="http://schemas.openxmlformats.org/officeDocument/2006/relationships/image" Target="../media/image77.svg"/><Relationship Id="rId4" Type="http://schemas.openxmlformats.org/officeDocument/2006/relationships/image" Target="../media/image6.svg"/><Relationship Id="rId9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9.jpeg"/><Relationship Id="rId3" Type="http://schemas.openxmlformats.org/officeDocument/2006/relationships/image" Target="../media/image5.pn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svg"/><Relationship Id="rId11" Type="http://schemas.openxmlformats.org/officeDocument/2006/relationships/image" Target="../media/image94.png"/><Relationship Id="rId5" Type="http://schemas.openxmlformats.org/officeDocument/2006/relationships/image" Target="../media/image44.png"/><Relationship Id="rId10" Type="http://schemas.openxmlformats.org/officeDocument/2006/relationships/image" Target="../media/image93.svg"/><Relationship Id="rId4" Type="http://schemas.openxmlformats.org/officeDocument/2006/relationships/image" Target="../media/image6.svg"/><Relationship Id="rId9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5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6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8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ontributors.txt" TargetMode="External"/><Relationship Id="rId3" Type="http://schemas.openxmlformats.org/officeDocument/2006/relationships/hyperlink" Target="https://aws.amazon.com/pt/iot-core/features/" TargetMode="External"/><Relationship Id="rId7" Type="http://schemas.openxmlformats.org/officeDocument/2006/relationships/hyperlink" Target="https://datatracker.ietf.org/doc/pdf/draft-abarth-thewebsocketprotocol-01" TargetMode="External"/><Relationship Id="rId12" Type="http://schemas.openxmlformats.org/officeDocument/2006/relationships/image" Target="../media/image110.svg"/><Relationship Id="rId2" Type="http://schemas.openxmlformats.org/officeDocument/2006/relationships/hyperlink" Target="https://aws.amazon.com/pt/iot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atatracker.ietf.org/person/abarth@eecs.berkeley.edu" TargetMode="External"/><Relationship Id="rId11" Type="http://schemas.openxmlformats.org/officeDocument/2006/relationships/image" Target="../media/image109.png"/><Relationship Id="rId5" Type="http://schemas.openxmlformats.org/officeDocument/2006/relationships/hyperlink" Target="https://datatracker.ietf.org/person/ifette+ietf@google.com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www.dio.me/articles/xmpp-o-protocolo-que-transforma-a-seguranca-digital" TargetMode="External"/><Relationship Id="rId9" Type="http://schemas.openxmlformats.org/officeDocument/2006/relationships/hyperlink" Target="https://developer.mozilla.org/pt-BR/docs/Web/HTTP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xsf/xmpp.org/graphs/contributors" TargetMode="External"/><Relationship Id="rId3" Type="http://schemas.openxmlformats.org/officeDocument/2006/relationships/hyperlink" Target="https://mqtt.org/" TargetMode="External"/><Relationship Id="rId7" Type="http://schemas.openxmlformats.org/officeDocument/2006/relationships/hyperlink" Target="https://www.weg.net/institutional/BR/pt/news/produtos-e-solucoes/weg-lanca-versao-gratuita-da-plataforma-iot-wegnology" TargetMode="External"/><Relationship Id="rId12" Type="http://schemas.openxmlformats.org/officeDocument/2006/relationships/image" Target="../media/image110.svg"/><Relationship Id="rId2" Type="http://schemas.openxmlformats.org/officeDocument/2006/relationships/hyperlink" Target="https://github.com/mqtt/mqtt.org/graphs/contributor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tatic.weg.net/medias/downloadcenter/h38/hb9/WEG-PIW-brochures-50136833-pt.pdf" TargetMode="External"/><Relationship Id="rId11" Type="http://schemas.openxmlformats.org/officeDocument/2006/relationships/image" Target="../media/image109.png"/><Relationship Id="rId5" Type="http://schemas.openxmlformats.org/officeDocument/2006/relationships/hyperlink" Target="https://cynoteck.com/pt/blog-post/salesforce-iot-cloud-challenges-and-benefits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cynoteck.com/pt/author/nitin-dangwal/" TargetMode="External"/><Relationship Id="rId9" Type="http://schemas.openxmlformats.org/officeDocument/2006/relationships/hyperlink" Target="https://xmpp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4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6.svg"/><Relationship Id="rId2" Type="http://schemas.openxmlformats.org/officeDocument/2006/relationships/image" Target="../media/image4.pn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12" Type="http://schemas.openxmlformats.org/officeDocument/2006/relationships/image" Target="../media/image6.svg"/><Relationship Id="rId2" Type="http://schemas.openxmlformats.org/officeDocument/2006/relationships/image" Target="../media/image4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svg"/><Relationship Id="rId11" Type="http://schemas.openxmlformats.org/officeDocument/2006/relationships/image" Target="../media/image5.png"/><Relationship Id="rId5" Type="http://schemas.openxmlformats.org/officeDocument/2006/relationships/image" Target="../media/image38.png"/><Relationship Id="rId15" Type="http://schemas.openxmlformats.org/officeDocument/2006/relationships/image" Target="../media/image44.png"/><Relationship Id="rId10" Type="http://schemas.openxmlformats.org/officeDocument/2006/relationships/image" Target="../media/image41.svg"/><Relationship Id="rId4" Type="http://schemas.openxmlformats.org/officeDocument/2006/relationships/image" Target="../media/image37.svg"/><Relationship Id="rId9" Type="http://schemas.openxmlformats.org/officeDocument/2006/relationships/image" Target="../media/image40.png"/><Relationship Id="rId14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6.sv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svg"/><Relationship Id="rId11" Type="http://schemas.openxmlformats.org/officeDocument/2006/relationships/image" Target="../media/image60.sv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6.svg"/><Relationship Id="rId9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>
                <a:solidFill>
                  <a:schemeClr val="bg1"/>
                </a:solidFill>
              </a:rPr>
              <a:t>Plataformas de Gerenciamento IoT</a:t>
            </a: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01637188-D084-1701-3588-BA0D565D7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100">
                <a:solidFill>
                  <a:schemeClr val="bg1"/>
                </a:solidFill>
              </a:rPr>
              <a:t>Professor: Vagner Cordeiro</a:t>
            </a:r>
          </a:p>
          <a:p>
            <a:pPr algn="l"/>
            <a:endParaRPr lang="en-US" sz="1100">
              <a:solidFill>
                <a:schemeClr val="bg1"/>
              </a:solidFill>
            </a:endParaRPr>
          </a:p>
          <a:p>
            <a:pPr algn="l"/>
            <a:r>
              <a:rPr lang="en-US" sz="1100">
                <a:solidFill>
                  <a:schemeClr val="bg1"/>
                </a:solidFill>
              </a:rPr>
              <a:t>Autores:</a:t>
            </a:r>
          </a:p>
          <a:p>
            <a:pPr algn="l"/>
            <a:r>
              <a:rPr lang="en-US" sz="1100">
                <a:solidFill>
                  <a:schemeClr val="bg1"/>
                </a:solidFill>
              </a:rPr>
              <a:t>Emerson Rosa</a:t>
            </a:r>
          </a:p>
          <a:p>
            <a:pPr algn="l"/>
            <a:r>
              <a:rPr lang="en-US" sz="1100">
                <a:solidFill>
                  <a:schemeClr val="bg1"/>
                </a:solidFill>
              </a:rPr>
              <a:t>Gustavo Rodrigues</a:t>
            </a:r>
          </a:p>
          <a:p>
            <a:pPr algn="l"/>
            <a:r>
              <a:rPr lang="en-US" sz="1100">
                <a:solidFill>
                  <a:schemeClr val="bg1"/>
                </a:solidFill>
              </a:rPr>
              <a:t>Hugo Jacob</a:t>
            </a:r>
          </a:p>
          <a:p>
            <a:pPr algn="l"/>
            <a:r>
              <a:rPr lang="en-US" sz="1100">
                <a:solidFill>
                  <a:schemeClr val="bg1"/>
                </a:solidFill>
              </a:rPr>
              <a:t>Leticia Fernandes</a:t>
            </a:r>
          </a:p>
        </p:txBody>
      </p:sp>
      <p:pic>
        <p:nvPicPr>
          <p:cNvPr id="3" name="Imagem 2" descr="What is AWS IoT?">
            <a:extLst>
              <a:ext uri="{FF2B5EF4-FFF2-40B4-BE49-F238E27FC236}">
                <a16:creationId xmlns:a16="http://schemas.microsoft.com/office/drawing/2014/main" id="{CD39183F-DD0B-40BA-4DBA-9AC11E830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" t="15827" r="2400" b="14388"/>
          <a:stretch/>
        </p:blipFill>
        <p:spPr>
          <a:xfrm>
            <a:off x="5530362" y="2181489"/>
            <a:ext cx="2838686" cy="781569"/>
          </a:xfrm>
          <a:prstGeom prst="rect">
            <a:avLst/>
          </a:prstGeom>
        </p:spPr>
      </p:pic>
      <p:pic>
        <p:nvPicPr>
          <p:cNvPr id="5" name="Imagem 4" descr="Salesforce: These are the opportunities and risks for non-profit  organizations - Fundraiso">
            <a:extLst>
              <a:ext uri="{FF2B5EF4-FFF2-40B4-BE49-F238E27FC236}">
                <a16:creationId xmlns:a16="http://schemas.microsoft.com/office/drawing/2014/main" id="{934CE1C0-8773-16E7-F19F-94094BA71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362" y="188449"/>
            <a:ext cx="2838449" cy="1491468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EBB828B-4FBD-6511-76A9-FCDFA5341F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06" t="42682" r="31731" b="44445"/>
          <a:stretch/>
        </p:blipFill>
        <p:spPr>
          <a:xfrm>
            <a:off x="5531827" y="3783528"/>
            <a:ext cx="2835524" cy="505439"/>
          </a:xfrm>
          <a:prstGeom prst="rect">
            <a:avLst/>
          </a:prstGeom>
        </p:spPr>
      </p:pic>
      <p:pic>
        <p:nvPicPr>
          <p:cNvPr id="8" name="Imagem 7" descr="Parceiro Estácio 3.0">
            <a:extLst>
              <a:ext uri="{FF2B5EF4-FFF2-40B4-BE49-F238E27FC236}">
                <a16:creationId xmlns:a16="http://schemas.microsoft.com/office/drawing/2014/main" id="{B7D91B7C-87CE-EB4E-1681-5601AEA70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227" y="3178019"/>
            <a:ext cx="1673470" cy="48730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rgbClr val="0D5BDC"/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SALESFORCE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1189185" y="809208"/>
            <a:ext cx="69877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Captura e processamento de dados em tempo real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31097" y="1805197"/>
            <a:ext cx="4137837" cy="307777"/>
            <a:chOff x="5072792" y="2550935"/>
            <a:chExt cx="4137837" cy="307777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0935"/>
              <a:ext cx="385618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Detecção de padrão de eventos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03217" y="2743291"/>
            <a:ext cx="3891487" cy="523220"/>
            <a:chOff x="5072791" y="2945407"/>
            <a:chExt cx="3891487" cy="523220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54443" y="2945407"/>
              <a:ext cx="360983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Armazenamento de dados e criação de relatórios em tempo real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03215" y="3698115"/>
            <a:ext cx="3543013" cy="523220"/>
            <a:chOff x="5058850" y="3475090"/>
            <a:chExt cx="3543013" cy="523220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2613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Criação de políticas de segurança com 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Condition</a:t>
              </a:r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Builder</a:t>
              </a:r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 ou Apex code</a:t>
              </a:r>
            </a:p>
          </p:txBody>
        </p:sp>
      </p:grpSp>
      <p:pic>
        <p:nvPicPr>
          <p:cNvPr id="13" name="Gráfico 12" descr="Gráfico de barras com preenchimento sólido">
            <a:extLst>
              <a:ext uri="{FF2B5EF4-FFF2-40B4-BE49-F238E27FC236}">
                <a16:creationId xmlns:a16="http://schemas.microsoft.com/office/drawing/2014/main" id="{85261537-7469-CDD1-B095-A41DCF715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6255" y="852302"/>
            <a:ext cx="308055" cy="308055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A51F3B-3293-6E22-EB78-11AFA3B446BB}"/>
              </a:ext>
            </a:extLst>
          </p:cNvPr>
          <p:cNvGrpSpPr/>
          <p:nvPr/>
        </p:nvGrpSpPr>
        <p:grpSpPr>
          <a:xfrm>
            <a:off x="476727" y="1804267"/>
            <a:ext cx="4137837" cy="307777"/>
            <a:chOff x="5072792" y="2550935"/>
            <a:chExt cx="4277227" cy="307777"/>
          </a:xfrm>
        </p:grpSpPr>
        <p:pic>
          <p:nvPicPr>
            <p:cNvPr id="32" name="Gráfico 31" descr="Chave com preenchimento sólido">
              <a:extLst>
                <a:ext uri="{FF2B5EF4-FFF2-40B4-BE49-F238E27FC236}">
                  <a16:creationId xmlns:a16="http://schemas.microsoft.com/office/drawing/2014/main" id="{36F39F7B-01E6-CEA5-2B94-5D08D5CE8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2792" y="2556346"/>
              <a:ext cx="282213" cy="273016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ABAD038-CE29-3BFD-B881-1A6352A067B5}"/>
                </a:ext>
              </a:extLst>
            </p:cNvPr>
            <p:cNvSpPr txBox="1"/>
            <p:nvPr/>
          </p:nvSpPr>
          <p:spPr>
            <a:xfrm>
              <a:off x="5354444" y="2550935"/>
              <a:ext cx="399557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Quais usuários acessaram um campo sigiloso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39D69225-769F-C040-D28B-ABD72552E894}"/>
              </a:ext>
            </a:extLst>
          </p:cNvPr>
          <p:cNvGrpSpPr/>
          <p:nvPr/>
        </p:nvGrpSpPr>
        <p:grpSpPr>
          <a:xfrm>
            <a:off x="402292" y="2797563"/>
            <a:ext cx="4556007" cy="523220"/>
            <a:chOff x="5072792" y="2550935"/>
            <a:chExt cx="4556007" cy="523220"/>
          </a:xfrm>
        </p:grpSpPr>
        <p:pic>
          <p:nvPicPr>
            <p:cNvPr id="43" name="Gráfico 42" descr="Banco de dados com preenchimento sólido">
              <a:extLst>
                <a:ext uri="{FF2B5EF4-FFF2-40B4-BE49-F238E27FC236}">
                  <a16:creationId xmlns:a16="http://schemas.microsoft.com/office/drawing/2014/main" id="{B583D0A8-1B33-F115-533B-17BA2F99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0C2B125-0D6D-10E3-0C5D-77F933E310D7}"/>
                </a:ext>
              </a:extLst>
            </p:cNvPr>
            <p:cNvSpPr txBox="1"/>
            <p:nvPr/>
          </p:nvSpPr>
          <p:spPr>
            <a:xfrm>
              <a:off x="5354444" y="2550935"/>
              <a:ext cx="427435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Integração de SOQL assíncrono com o monitoramento de dados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AF9A97B-E4E9-1374-5920-6DF85CEE4578}"/>
              </a:ext>
            </a:extLst>
          </p:cNvPr>
          <p:cNvGrpSpPr/>
          <p:nvPr/>
        </p:nvGrpSpPr>
        <p:grpSpPr>
          <a:xfrm>
            <a:off x="406939" y="3803775"/>
            <a:ext cx="4277227" cy="307777"/>
            <a:chOff x="5072792" y="2550935"/>
            <a:chExt cx="4556007" cy="307777"/>
          </a:xfrm>
        </p:grpSpPr>
        <p:pic>
          <p:nvPicPr>
            <p:cNvPr id="48" name="Gráfico 47" descr="Cmd Terminal com preenchimento sólido">
              <a:extLst>
                <a:ext uri="{FF2B5EF4-FFF2-40B4-BE49-F238E27FC236}">
                  <a16:creationId xmlns:a16="http://schemas.microsoft.com/office/drawing/2014/main" id="{86847E12-06FA-3493-49D9-42F37B96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2792" y="2560382"/>
              <a:ext cx="282214" cy="264945"/>
            </a:xfrm>
            <a:prstGeom prst="rect">
              <a:avLst/>
            </a:prstGeom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1CB6FF13-ACCA-CB7F-0CBC-F0D4EFB1356A}"/>
                </a:ext>
              </a:extLst>
            </p:cNvPr>
            <p:cNvSpPr txBox="1"/>
            <p:nvPr/>
          </p:nvSpPr>
          <p:spPr>
            <a:xfrm>
              <a:off x="5354444" y="2550935"/>
              <a:ext cx="427435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Possibilidade de utilização de Scripts</a:t>
              </a:r>
            </a:p>
          </p:txBody>
        </p:sp>
      </p:grp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F24F53A-07C8-B5E5-8144-7574A6B002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5217" y="1474470"/>
            <a:ext cx="389602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12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EFAAC-8A1D-EE53-A0C8-5ADBA3D5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58" y="525631"/>
            <a:ext cx="6367800" cy="4090800"/>
          </a:xfrm>
          <a:custGeom>
            <a:avLst/>
            <a:gdLst>
              <a:gd name="connsiteX0" fmla="*/ 0 w 6367800"/>
              <a:gd name="connsiteY0" fmla="*/ 0 h 4090800"/>
              <a:gd name="connsiteX1" fmla="*/ 6367800 w 6367800"/>
              <a:gd name="connsiteY1" fmla="*/ 0 h 4090800"/>
              <a:gd name="connsiteX2" fmla="*/ 6367800 w 6367800"/>
              <a:gd name="connsiteY2" fmla="*/ 4090800 h 4090800"/>
              <a:gd name="connsiteX3" fmla="*/ 0 w 6367800"/>
              <a:gd name="connsiteY3" fmla="*/ 4090800 h 4090800"/>
              <a:gd name="connsiteX4" fmla="*/ 0 w 6367800"/>
              <a:gd name="connsiteY4" fmla="*/ 0 h 40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7800" h="4090800" extrusionOk="0">
                <a:moveTo>
                  <a:pt x="0" y="0"/>
                </a:moveTo>
                <a:cubicBezTo>
                  <a:pt x="1009725" y="-113254"/>
                  <a:pt x="3947479" y="102601"/>
                  <a:pt x="6367800" y="0"/>
                </a:cubicBezTo>
                <a:cubicBezTo>
                  <a:pt x="6314975" y="541237"/>
                  <a:pt x="6490974" y="3600864"/>
                  <a:pt x="6367800" y="4090800"/>
                </a:cubicBezTo>
                <a:cubicBezTo>
                  <a:pt x="5357888" y="4146610"/>
                  <a:pt x="791205" y="4259758"/>
                  <a:pt x="0" y="4090800"/>
                </a:cubicBezTo>
                <a:cubicBezTo>
                  <a:pt x="-144930" y="2290557"/>
                  <a:pt x="-18259" y="662950"/>
                  <a:pt x="0" y="0"/>
                </a:cubicBezTo>
                <a:close/>
              </a:path>
            </a:pathLst>
          </a:custGeom>
          <a:noFill/>
          <a:ln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pt-BR">
                <a:solidFill>
                  <a:schemeClr val="bg1"/>
                </a:solidFill>
                <a:highlight>
                  <a:srgbClr val="0D5BDC"/>
                </a:highlight>
              </a:rPr>
              <a:t>WEG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EE37907-D07A-118E-0631-FF6B619C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59" y="2236470"/>
            <a:ext cx="984482" cy="6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435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rgbClr val="0D5BDC"/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WEGNOLOGY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766525" y="801588"/>
            <a:ext cx="3604444" cy="407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Processamento de dados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31097" y="1805197"/>
            <a:ext cx="4137837" cy="307777"/>
            <a:chOff x="5072792" y="2550935"/>
            <a:chExt cx="4137837" cy="307777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0935"/>
              <a:ext cx="385618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Workflow Visual com programação 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Low-Code</a:t>
              </a:r>
              <a:endParaRPr lang="pt-B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03217" y="2743291"/>
            <a:ext cx="3891487" cy="523220"/>
            <a:chOff x="5072791" y="2945407"/>
            <a:chExt cx="3891487" cy="523220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54443" y="2945407"/>
              <a:ext cx="360983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Customização de dashboards e aplicação 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multi-tenant</a:t>
              </a:r>
              <a:endParaRPr lang="pt-B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03215" y="3698115"/>
            <a:ext cx="3543013" cy="523220"/>
            <a:chOff x="5058850" y="3475090"/>
            <a:chExt cx="3543013" cy="523220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2613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Tratamento e transformação de dados com 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Jupyter</a:t>
              </a:r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 Notebooks</a:t>
              </a:r>
            </a:p>
          </p:txBody>
        </p:sp>
      </p:grpSp>
      <p:pic>
        <p:nvPicPr>
          <p:cNvPr id="13" name="Gráfico 12" descr="Gráfico de barras com preenchimento sólido">
            <a:extLst>
              <a:ext uri="{FF2B5EF4-FFF2-40B4-BE49-F238E27FC236}">
                <a16:creationId xmlns:a16="http://schemas.microsoft.com/office/drawing/2014/main" id="{85261537-7469-CDD1-B095-A41DCF715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7855" y="852302"/>
            <a:ext cx="308055" cy="308055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A51F3B-3293-6E22-EB78-11AFA3B446BB}"/>
              </a:ext>
            </a:extLst>
          </p:cNvPr>
          <p:cNvGrpSpPr/>
          <p:nvPr/>
        </p:nvGrpSpPr>
        <p:grpSpPr>
          <a:xfrm>
            <a:off x="431007" y="1804267"/>
            <a:ext cx="4137836" cy="307777"/>
            <a:chOff x="5072792" y="2550935"/>
            <a:chExt cx="4277226" cy="307777"/>
          </a:xfrm>
        </p:grpSpPr>
        <p:pic>
          <p:nvPicPr>
            <p:cNvPr id="32" name="Gráfico 31" descr="Processador com preenchimento sólido">
              <a:extLst>
                <a:ext uri="{FF2B5EF4-FFF2-40B4-BE49-F238E27FC236}">
                  <a16:creationId xmlns:a16="http://schemas.microsoft.com/office/drawing/2014/main" id="{36F39F7B-01E6-CEA5-2B94-5D08D5CE8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2792" y="2556346"/>
              <a:ext cx="282213" cy="273016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ABAD038-CE29-3BFD-B881-1A6352A067B5}"/>
                </a:ext>
              </a:extLst>
            </p:cNvPr>
            <p:cNvSpPr txBox="1"/>
            <p:nvPr/>
          </p:nvSpPr>
          <p:spPr>
            <a:xfrm>
              <a:off x="5354443" y="2550935"/>
              <a:ext cx="399557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Entrada de fluxo, processamento e saída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39D69225-769F-C040-D28B-ABD72552E894}"/>
              </a:ext>
            </a:extLst>
          </p:cNvPr>
          <p:cNvGrpSpPr/>
          <p:nvPr/>
        </p:nvGrpSpPr>
        <p:grpSpPr>
          <a:xfrm>
            <a:off x="409912" y="2744223"/>
            <a:ext cx="4281687" cy="523220"/>
            <a:chOff x="5072792" y="2550935"/>
            <a:chExt cx="4281687" cy="523220"/>
          </a:xfrm>
        </p:grpSpPr>
        <p:pic>
          <p:nvPicPr>
            <p:cNvPr id="43" name="Gráfico 42" descr="Gráfico de pizza com preenchimento sólido">
              <a:extLst>
                <a:ext uri="{FF2B5EF4-FFF2-40B4-BE49-F238E27FC236}">
                  <a16:creationId xmlns:a16="http://schemas.microsoft.com/office/drawing/2014/main" id="{B583D0A8-1B33-F115-533B-17BA2F99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0C2B125-0D6D-10E3-0C5D-77F933E310D7}"/>
                </a:ext>
              </a:extLst>
            </p:cNvPr>
            <p:cNvSpPr txBox="1"/>
            <p:nvPr/>
          </p:nvSpPr>
          <p:spPr>
            <a:xfrm>
              <a:off x="5354444" y="2550935"/>
              <a:ext cx="400003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Dashboards reorganizam a quantidade de dados provenientes do 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dispositvo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AF9A97B-E4E9-1374-5920-6DF85CEE4578}"/>
              </a:ext>
            </a:extLst>
          </p:cNvPr>
          <p:cNvGrpSpPr/>
          <p:nvPr/>
        </p:nvGrpSpPr>
        <p:grpSpPr>
          <a:xfrm>
            <a:off x="404681" y="3699353"/>
            <a:ext cx="3888607" cy="738664"/>
            <a:chOff x="5072792" y="2550935"/>
            <a:chExt cx="4142057" cy="738664"/>
          </a:xfrm>
        </p:grpSpPr>
        <p:pic>
          <p:nvPicPr>
            <p:cNvPr id="48" name="Gráfico 47" descr="Fantoche com preenchimento sólido">
              <a:extLst>
                <a:ext uri="{FF2B5EF4-FFF2-40B4-BE49-F238E27FC236}">
                  <a16:creationId xmlns:a16="http://schemas.microsoft.com/office/drawing/2014/main" id="{86847E12-06FA-3493-49D9-42F37B96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2792" y="2560382"/>
              <a:ext cx="282213" cy="264945"/>
            </a:xfrm>
            <a:prstGeom prst="rect">
              <a:avLst/>
            </a:prstGeom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1CB6FF13-ACCA-CB7F-0CBC-F0D4EFB1356A}"/>
                </a:ext>
              </a:extLst>
            </p:cNvPr>
            <p:cNvSpPr txBox="1"/>
            <p:nvPr/>
          </p:nvSpPr>
          <p:spPr>
            <a:xfrm>
              <a:off x="5354444" y="2550935"/>
              <a:ext cx="3860405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Facilidade na manipulação e aplicação da programação, principalmente pelo fator 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Low-Code</a:t>
              </a:r>
              <a:endParaRPr lang="pt-B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4" name="Imagem 3" descr="Dashboard Animation">
            <a:extLst>
              <a:ext uri="{FF2B5EF4-FFF2-40B4-BE49-F238E27FC236}">
                <a16:creationId xmlns:a16="http://schemas.microsoft.com/office/drawing/2014/main" id="{8845C149-BF2E-633E-6685-D60E8EAD41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9140" y="1805940"/>
            <a:ext cx="4556760" cy="28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657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rgbClr val="0D5BDC"/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WEGNOLOGY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934165" y="801588"/>
            <a:ext cx="3604444" cy="407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Conexão e monitoramento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31097" y="1805197"/>
            <a:ext cx="4137837" cy="523220"/>
            <a:chOff x="5072792" y="2550935"/>
            <a:chExt cx="4137837" cy="523220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0935"/>
              <a:ext cx="38561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Conexão com a nuvem WEG sem necessidade de provisionamento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03217" y="2743291"/>
            <a:ext cx="3891487" cy="523220"/>
            <a:chOff x="5072791" y="2945407"/>
            <a:chExt cx="3891487" cy="523220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54443" y="2945407"/>
              <a:ext cx="360983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Monitoramento contínuo das configurações de segurança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03215" y="3698115"/>
            <a:ext cx="3543013" cy="523220"/>
            <a:chOff x="5058850" y="3475090"/>
            <a:chExt cx="3543013" cy="523220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2613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Detecção de falhas e correções imediatas</a:t>
              </a:r>
            </a:p>
          </p:txBody>
        </p:sp>
      </p:grpSp>
      <p:pic>
        <p:nvPicPr>
          <p:cNvPr id="13" name="Gráfico 12" descr="Rede com preenchimento sólido">
            <a:extLst>
              <a:ext uri="{FF2B5EF4-FFF2-40B4-BE49-F238E27FC236}">
                <a16:creationId xmlns:a16="http://schemas.microsoft.com/office/drawing/2014/main" id="{85261537-7469-CDD1-B095-A41DCF715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5495" y="852302"/>
            <a:ext cx="308055" cy="308055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A51F3B-3293-6E22-EB78-11AFA3B446BB}"/>
              </a:ext>
            </a:extLst>
          </p:cNvPr>
          <p:cNvGrpSpPr/>
          <p:nvPr/>
        </p:nvGrpSpPr>
        <p:grpSpPr>
          <a:xfrm>
            <a:off x="431007" y="1804267"/>
            <a:ext cx="4137836" cy="307777"/>
            <a:chOff x="5072792" y="2550935"/>
            <a:chExt cx="4277226" cy="307777"/>
          </a:xfrm>
        </p:grpSpPr>
        <p:pic>
          <p:nvPicPr>
            <p:cNvPr id="32" name="Gráfico 31" descr="Servidor com preenchimento sólido">
              <a:extLst>
                <a:ext uri="{FF2B5EF4-FFF2-40B4-BE49-F238E27FC236}">
                  <a16:creationId xmlns:a16="http://schemas.microsoft.com/office/drawing/2014/main" id="{36F39F7B-01E6-CEA5-2B94-5D08D5CE8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2792" y="2556346"/>
              <a:ext cx="282213" cy="273016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ABAD038-CE29-3BFD-B881-1A6352A067B5}"/>
                </a:ext>
              </a:extLst>
            </p:cNvPr>
            <p:cNvSpPr txBox="1"/>
            <p:nvPr/>
          </p:nvSpPr>
          <p:spPr>
            <a:xfrm>
              <a:off x="5354443" y="2550935"/>
              <a:ext cx="399557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Conexão via protocolo MQQT.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39D69225-769F-C040-D28B-ABD72552E894}"/>
              </a:ext>
            </a:extLst>
          </p:cNvPr>
          <p:cNvGrpSpPr/>
          <p:nvPr/>
        </p:nvGrpSpPr>
        <p:grpSpPr>
          <a:xfrm>
            <a:off x="432772" y="2850903"/>
            <a:ext cx="4281687" cy="307777"/>
            <a:chOff x="5072792" y="2550935"/>
            <a:chExt cx="4281687" cy="307777"/>
          </a:xfrm>
        </p:grpSpPr>
        <p:pic>
          <p:nvPicPr>
            <p:cNvPr id="43" name="Gráfico 42" descr="Diagrama de rede com preenchimento sólido">
              <a:extLst>
                <a:ext uri="{FF2B5EF4-FFF2-40B4-BE49-F238E27FC236}">
                  <a16:creationId xmlns:a16="http://schemas.microsoft.com/office/drawing/2014/main" id="{B583D0A8-1B33-F115-533B-17BA2F99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0C2B125-0D6D-10E3-0C5D-77F933E310D7}"/>
                </a:ext>
              </a:extLst>
            </p:cNvPr>
            <p:cNvSpPr txBox="1"/>
            <p:nvPr/>
          </p:nvSpPr>
          <p:spPr>
            <a:xfrm>
              <a:off x="5354444" y="2550935"/>
              <a:ext cx="400003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Integração com sistemas ERP MES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AF9A97B-E4E9-1374-5920-6DF85CEE4578}"/>
              </a:ext>
            </a:extLst>
          </p:cNvPr>
          <p:cNvGrpSpPr/>
          <p:nvPr/>
        </p:nvGrpSpPr>
        <p:grpSpPr>
          <a:xfrm>
            <a:off x="412301" y="3699353"/>
            <a:ext cx="3888607" cy="738664"/>
            <a:chOff x="5072792" y="2550935"/>
            <a:chExt cx="4142057" cy="738664"/>
          </a:xfrm>
        </p:grpSpPr>
        <p:pic>
          <p:nvPicPr>
            <p:cNvPr id="48" name="Gráfico 47" descr="Informações com preenchimento sólido">
              <a:extLst>
                <a:ext uri="{FF2B5EF4-FFF2-40B4-BE49-F238E27FC236}">
                  <a16:creationId xmlns:a16="http://schemas.microsoft.com/office/drawing/2014/main" id="{86847E12-06FA-3493-49D9-42F37B96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2792" y="2560382"/>
              <a:ext cx="282213" cy="264945"/>
            </a:xfrm>
            <a:prstGeom prst="rect">
              <a:avLst/>
            </a:prstGeom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1CB6FF13-ACCA-CB7F-0CBC-F0D4EFB1356A}"/>
                </a:ext>
              </a:extLst>
            </p:cNvPr>
            <p:cNvSpPr txBox="1"/>
            <p:nvPr/>
          </p:nvSpPr>
          <p:spPr>
            <a:xfrm>
              <a:off x="5354444" y="2550935"/>
              <a:ext cx="3860405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Informações de desempenho a longo prazo, priorizando a eficiência e confiabilidade do sistema</a:t>
              </a:r>
            </a:p>
          </p:txBody>
        </p:sp>
      </p:grp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45C149-BF2E-633E-6685-D60E8EAD41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9140" y="1945481"/>
            <a:ext cx="4556760" cy="25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42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rgbClr val="0D5BDC"/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WEGNOLOGY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766525" y="801588"/>
            <a:ext cx="3604444" cy="407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Análise e automação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31097" y="1805197"/>
            <a:ext cx="4137837" cy="307777"/>
            <a:chOff x="5072792" y="2550935"/>
            <a:chExt cx="4137837" cy="307777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0935"/>
              <a:ext cx="385618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Automação de decisões baseadas em dados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03217" y="2743291"/>
            <a:ext cx="3891487" cy="523220"/>
            <a:chOff x="5072791" y="2945407"/>
            <a:chExt cx="3891487" cy="523220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54443" y="2945407"/>
              <a:ext cx="360983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Machine Learning através da aplicação de 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Jupyter</a:t>
              </a:r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 Notebooks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03215" y="3698115"/>
            <a:ext cx="3543013" cy="523220"/>
            <a:chOff x="5058850" y="3475090"/>
            <a:chExt cx="3543013" cy="523220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2613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Visão computacional para análise da disposição das peças e medição</a:t>
              </a:r>
            </a:p>
          </p:txBody>
        </p:sp>
      </p:grpSp>
      <p:pic>
        <p:nvPicPr>
          <p:cNvPr id="13" name="Gráfico 12" descr="Pesquisa com preenchimento sólido">
            <a:extLst>
              <a:ext uri="{FF2B5EF4-FFF2-40B4-BE49-F238E27FC236}">
                <a16:creationId xmlns:a16="http://schemas.microsoft.com/office/drawing/2014/main" id="{85261537-7469-CDD1-B095-A41DCF715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0755" y="852302"/>
            <a:ext cx="308055" cy="308055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A51F3B-3293-6E22-EB78-11AFA3B446BB}"/>
              </a:ext>
            </a:extLst>
          </p:cNvPr>
          <p:cNvGrpSpPr/>
          <p:nvPr/>
        </p:nvGrpSpPr>
        <p:grpSpPr>
          <a:xfrm>
            <a:off x="507207" y="1804267"/>
            <a:ext cx="4137836" cy="523220"/>
            <a:chOff x="5072792" y="2550935"/>
            <a:chExt cx="4277226" cy="523220"/>
          </a:xfrm>
        </p:grpSpPr>
        <p:pic>
          <p:nvPicPr>
            <p:cNvPr id="32" name="Gráfico 31" descr="Trabalho remoto com preenchimento sólido">
              <a:extLst>
                <a:ext uri="{FF2B5EF4-FFF2-40B4-BE49-F238E27FC236}">
                  <a16:creationId xmlns:a16="http://schemas.microsoft.com/office/drawing/2014/main" id="{36F39F7B-01E6-CEA5-2B94-5D08D5CE8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2792" y="2556346"/>
              <a:ext cx="282213" cy="273016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ABAD038-CE29-3BFD-B881-1A6352A067B5}"/>
                </a:ext>
              </a:extLst>
            </p:cNvPr>
            <p:cNvSpPr txBox="1"/>
            <p:nvPr/>
          </p:nvSpPr>
          <p:spPr>
            <a:xfrm>
              <a:off x="5354443" y="2550935"/>
              <a:ext cx="399557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Sistemas de controle remoto em quartos de hotéis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39D69225-769F-C040-D28B-ABD72552E894}"/>
              </a:ext>
            </a:extLst>
          </p:cNvPr>
          <p:cNvGrpSpPr/>
          <p:nvPr/>
        </p:nvGrpSpPr>
        <p:grpSpPr>
          <a:xfrm>
            <a:off x="402292" y="2850903"/>
            <a:ext cx="4281687" cy="307777"/>
            <a:chOff x="5072792" y="2550935"/>
            <a:chExt cx="4281687" cy="307777"/>
          </a:xfrm>
        </p:grpSpPr>
        <p:pic>
          <p:nvPicPr>
            <p:cNvPr id="43" name="Gráfico 42" descr="Programadora com preenchimento sólido">
              <a:extLst>
                <a:ext uri="{FF2B5EF4-FFF2-40B4-BE49-F238E27FC236}">
                  <a16:creationId xmlns:a16="http://schemas.microsoft.com/office/drawing/2014/main" id="{B583D0A8-1B33-F115-533B-17BA2F99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0C2B125-0D6D-10E3-0C5D-77F933E310D7}"/>
                </a:ext>
              </a:extLst>
            </p:cNvPr>
            <p:cNvSpPr txBox="1"/>
            <p:nvPr/>
          </p:nvSpPr>
          <p:spPr>
            <a:xfrm>
              <a:off x="5354444" y="2550935"/>
              <a:ext cx="400003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Integração de A.I para automatizar funções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AF9A97B-E4E9-1374-5920-6DF85CEE4578}"/>
              </a:ext>
            </a:extLst>
          </p:cNvPr>
          <p:cNvGrpSpPr/>
          <p:nvPr/>
        </p:nvGrpSpPr>
        <p:grpSpPr>
          <a:xfrm>
            <a:off x="404681" y="3699353"/>
            <a:ext cx="3888607" cy="738664"/>
            <a:chOff x="5072792" y="2550935"/>
            <a:chExt cx="4142057" cy="738664"/>
          </a:xfrm>
        </p:grpSpPr>
        <p:pic>
          <p:nvPicPr>
            <p:cNvPr id="48" name="Gráfico 47" descr="Roteador sem fio com preenchimento sólido">
              <a:extLst>
                <a:ext uri="{FF2B5EF4-FFF2-40B4-BE49-F238E27FC236}">
                  <a16:creationId xmlns:a16="http://schemas.microsoft.com/office/drawing/2014/main" id="{86847E12-06FA-3493-49D9-42F37B96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2792" y="2560382"/>
              <a:ext cx="282213" cy="264945"/>
            </a:xfrm>
            <a:prstGeom prst="rect">
              <a:avLst/>
            </a:prstGeom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1CB6FF13-ACCA-CB7F-0CBC-F0D4EFB1356A}"/>
                </a:ext>
              </a:extLst>
            </p:cNvPr>
            <p:cNvSpPr txBox="1"/>
            <p:nvPr/>
          </p:nvSpPr>
          <p:spPr>
            <a:xfrm>
              <a:off x="5354444" y="2550935"/>
              <a:ext cx="3860405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Com a integração de Edge 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computing</a:t>
              </a:r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, pode ser coletar informações de dados locais</a:t>
              </a: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54FDE044-BC23-30EC-B814-2233CED908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0" y="2245669"/>
            <a:ext cx="4846320" cy="209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483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rgbClr val="0D5BDC"/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WEGNOLOGY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766525" y="801588"/>
            <a:ext cx="3604444" cy="407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WEG SANDBOX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271077" y="1805197"/>
            <a:ext cx="2956737" cy="523220"/>
            <a:chOff x="5072792" y="2550935"/>
            <a:chExt cx="2956737" cy="523220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0935"/>
              <a:ext cx="26750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Plataforma gratuita da criação IoT Cloud da Weg</a:t>
              </a:r>
            </a:p>
          </p:txBody>
        </p:sp>
      </p:grpSp>
      <p:pic>
        <p:nvPicPr>
          <p:cNvPr id="13" name="Gráfico 12" descr="Computação em Nuvem com preenchimento sólido">
            <a:extLst>
              <a:ext uri="{FF2B5EF4-FFF2-40B4-BE49-F238E27FC236}">
                <a16:creationId xmlns:a16="http://schemas.microsoft.com/office/drawing/2014/main" id="{85261537-7469-CDD1-B095-A41DCF715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2215" y="852302"/>
            <a:ext cx="308055" cy="30805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9AFF56C-76A9-4C44-1171-9C232E424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9450" y="1539240"/>
            <a:ext cx="2636520" cy="267462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8548185-4758-A56D-0C04-73068928B381}"/>
              </a:ext>
            </a:extLst>
          </p:cNvPr>
          <p:cNvGrpSpPr/>
          <p:nvPr/>
        </p:nvGrpSpPr>
        <p:grpSpPr>
          <a:xfrm>
            <a:off x="6100377" y="1805197"/>
            <a:ext cx="2956737" cy="307777"/>
            <a:chOff x="5072792" y="2550935"/>
            <a:chExt cx="2956737" cy="307777"/>
          </a:xfrm>
        </p:grpSpPr>
        <p:pic>
          <p:nvPicPr>
            <p:cNvPr id="11" name="Gráfico 10" descr="Nuvem com preenchimento sólido">
              <a:extLst>
                <a:ext uri="{FF2B5EF4-FFF2-40B4-BE49-F238E27FC236}">
                  <a16:creationId xmlns:a16="http://schemas.microsoft.com/office/drawing/2014/main" id="{CC0A8C16-C5D8-1A1D-E940-F9FCD9CA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908B812-4BC9-5A1D-5C24-91121CD0AF4D}"/>
                </a:ext>
              </a:extLst>
            </p:cNvPr>
            <p:cNvSpPr txBox="1"/>
            <p:nvPr/>
          </p:nvSpPr>
          <p:spPr>
            <a:xfrm>
              <a:off x="5354444" y="2550935"/>
              <a:ext cx="267508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Sem limitação de recurso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B17F0967-8628-BA6A-F81F-F9C8E56C7EA2}"/>
              </a:ext>
            </a:extLst>
          </p:cNvPr>
          <p:cNvGrpSpPr/>
          <p:nvPr/>
        </p:nvGrpSpPr>
        <p:grpSpPr>
          <a:xfrm>
            <a:off x="316797" y="3359677"/>
            <a:ext cx="2956737" cy="523220"/>
            <a:chOff x="5072792" y="2550935"/>
            <a:chExt cx="2956737" cy="523220"/>
          </a:xfrm>
        </p:grpSpPr>
        <p:pic>
          <p:nvPicPr>
            <p:cNvPr id="22" name="Gráfico 21" descr="Nuvem com preenchimento sólido">
              <a:extLst>
                <a:ext uri="{FF2B5EF4-FFF2-40B4-BE49-F238E27FC236}">
                  <a16:creationId xmlns:a16="http://schemas.microsoft.com/office/drawing/2014/main" id="{AD654B9B-1AD1-4B90-A3E0-959F2303A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6A93AF7-6196-8868-E10F-BBDBAE35B5AC}"/>
                </a:ext>
              </a:extLst>
            </p:cNvPr>
            <p:cNvSpPr txBox="1"/>
            <p:nvPr/>
          </p:nvSpPr>
          <p:spPr>
            <a:xfrm>
              <a:off x="5354444" y="2550935"/>
              <a:ext cx="26750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Fácil upgrade para plataforma completa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C2BD842-23EC-23B4-57E0-9E40C2ED6740}"/>
              </a:ext>
            </a:extLst>
          </p:cNvPr>
          <p:cNvGrpSpPr/>
          <p:nvPr/>
        </p:nvGrpSpPr>
        <p:grpSpPr>
          <a:xfrm>
            <a:off x="6100377" y="3359677"/>
            <a:ext cx="2956737" cy="523220"/>
            <a:chOff x="5072792" y="2550935"/>
            <a:chExt cx="2956737" cy="523220"/>
          </a:xfrm>
        </p:grpSpPr>
        <p:pic>
          <p:nvPicPr>
            <p:cNvPr id="27" name="Gráfico 26" descr="Nuvem com preenchimento sólido">
              <a:extLst>
                <a:ext uri="{FF2B5EF4-FFF2-40B4-BE49-F238E27FC236}">
                  <a16:creationId xmlns:a16="http://schemas.microsoft.com/office/drawing/2014/main" id="{7426337F-775A-BE57-145D-C67CD865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2FC8B96-C0CC-B8B9-0EB8-D68DA1D48680}"/>
                </a:ext>
              </a:extLst>
            </p:cNvPr>
            <p:cNvSpPr txBox="1"/>
            <p:nvPr/>
          </p:nvSpPr>
          <p:spPr>
            <a:xfrm>
              <a:off x="5354444" y="2550935"/>
              <a:ext cx="26750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Apenas todo o ambiente de criação é disponibilizado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362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5500" y="1576075"/>
            <a:ext cx="4045200" cy="1482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>
                <a:solidFill>
                  <a:schemeClr val="bg1"/>
                </a:solidFill>
              </a:rPr>
              <a:t>Protocolos de comunicação IoT</a:t>
            </a:r>
          </a:p>
        </p:txBody>
      </p:sp>
      <p:pic>
        <p:nvPicPr>
          <p:cNvPr id="8" name="Imagem 7" descr="Parceiro Estácio 3.0">
            <a:extLst>
              <a:ext uri="{FF2B5EF4-FFF2-40B4-BE49-F238E27FC236}">
                <a16:creationId xmlns:a16="http://schemas.microsoft.com/office/drawing/2014/main" id="{B7D91B7C-87CE-EB4E-1681-5601AEA7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07" y="3543779"/>
            <a:ext cx="1673470" cy="48730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380F63D-D2A7-0159-E6E7-D48E6C7613E3}"/>
              </a:ext>
            </a:extLst>
          </p:cNvPr>
          <p:cNvGrpSpPr/>
          <p:nvPr/>
        </p:nvGrpSpPr>
        <p:grpSpPr>
          <a:xfrm>
            <a:off x="5185410" y="674370"/>
            <a:ext cx="3343891" cy="3877747"/>
            <a:chOff x="5185410" y="674370"/>
            <a:chExt cx="3343891" cy="3877747"/>
          </a:xfrm>
        </p:grpSpPr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D8A1F872-58AB-14E2-F915-A86728DD7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5410" y="674370"/>
              <a:ext cx="868680" cy="89154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EDEA7EBA-3142-867D-C4F2-E95F7B32D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0798" y="3653790"/>
              <a:ext cx="1018503" cy="891540"/>
            </a:xfrm>
            <a:prstGeom prst="rect">
              <a:avLst/>
            </a:prstGeom>
          </p:spPr>
        </p:pic>
        <p:pic>
          <p:nvPicPr>
            <p:cNvPr id="12" name="Imagem 11" descr="Forma, Seta&#10;&#10;Descrição gerada automaticamente">
              <a:extLst>
                <a:ext uri="{FF2B5EF4-FFF2-40B4-BE49-F238E27FC236}">
                  <a16:creationId xmlns:a16="http://schemas.microsoft.com/office/drawing/2014/main" id="{5D21AC3F-478F-A526-FCD0-784F62A5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6840" y="3630930"/>
              <a:ext cx="944880" cy="662940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4FFCE20-B938-58F4-B3D0-FF2D12A892DD}"/>
                </a:ext>
              </a:extLst>
            </p:cNvPr>
            <p:cNvSpPr txBox="1"/>
            <p:nvPr/>
          </p:nvSpPr>
          <p:spPr>
            <a:xfrm>
              <a:off x="5196840" y="4244340"/>
              <a:ext cx="114300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b="1" err="1">
                  <a:solidFill>
                    <a:srgbClr val="231F20"/>
                  </a:solidFill>
                </a:rPr>
                <a:t>WebSocket</a:t>
              </a:r>
              <a:endParaRPr lang="pt-BR" b="1">
                <a:solidFill>
                  <a:srgbClr val="231F20"/>
                </a:solidFill>
              </a:endParaRPr>
            </a:p>
          </p:txBody>
        </p:sp>
        <p:pic>
          <p:nvPicPr>
            <p:cNvPr id="14" name="Imagem 13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27BED85B-26DE-88ED-9889-C8EB8D121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2510" y="796290"/>
              <a:ext cx="635079" cy="662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12886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rgbClr val="0D5BDC"/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PROTOCOLOS DE COMUNICAÇÃO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766525" y="801588"/>
            <a:ext cx="3604444" cy="407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HTTP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31097" y="1805197"/>
            <a:ext cx="4137837" cy="523220"/>
            <a:chOff x="5072792" y="2550935"/>
            <a:chExt cx="4137837" cy="523220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0935"/>
              <a:ext cx="38561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Protocolo cliente-servidor para obtenção de recursos.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03217" y="2743291"/>
            <a:ext cx="3891487" cy="738664"/>
            <a:chOff x="5072791" y="2945407"/>
            <a:chExt cx="3891487" cy="738664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54443" y="2945407"/>
              <a:ext cx="3609835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Atua na camada de aplicação e é enviado sobre o protocolo TCP.</a:t>
              </a:r>
            </a:p>
            <a:p>
              <a:endParaRPr lang="pt-B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03215" y="3698115"/>
            <a:ext cx="4175473" cy="1384995"/>
            <a:chOff x="5058850" y="3475090"/>
            <a:chExt cx="4175473" cy="1384995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893820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Facilita a comunicação entre dispositivos e servidores, mas pode não ser ideal para dispositivos IoT com limitações de processamento e energia.</a:t>
              </a:r>
            </a:p>
            <a:p>
              <a:endParaRPr lang="pt-BR"/>
            </a:p>
            <a:p>
              <a:endParaRPr lang="pt-B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45C149-BF2E-633E-6685-D60E8EAD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487828"/>
            <a:ext cx="4556760" cy="120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807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rgbClr val="0D5BDC"/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PROTOCOLOS DE COMUNICAÇÃO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766525" y="801588"/>
            <a:ext cx="3604444" cy="407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XMPP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31097" y="1805197"/>
            <a:ext cx="4137837" cy="523220"/>
            <a:chOff x="5072792" y="2550935"/>
            <a:chExt cx="4137837" cy="523220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0935"/>
              <a:ext cx="38561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Protocolo baseado em XML para sistemas de mensagens instantâneas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03217" y="2743291"/>
            <a:ext cx="4173427" cy="954107"/>
            <a:chOff x="5072791" y="2945407"/>
            <a:chExt cx="4173427" cy="954107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54443" y="2945407"/>
              <a:ext cx="3891775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Trabalha sobre conexões TCP de longa duração, utilizando mensagens XML para comunicação assíncrona</a:t>
              </a:r>
            </a:p>
            <a:p>
              <a:endParaRPr lang="pt-B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03215" y="3698115"/>
            <a:ext cx="4167853" cy="1169551"/>
            <a:chOff x="5058850" y="3475090"/>
            <a:chExt cx="4167853" cy="1169551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886200" cy="11695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Baseado na arquitetura cliente-servidor, descentralizado, permite a execução do seu próprio servidor XMPP</a:t>
              </a:r>
            </a:p>
            <a:p>
              <a:endParaRPr lang="pt-BR"/>
            </a:p>
            <a:p>
              <a:endParaRPr lang="pt-B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845C149-BF2E-633E-6685-D60E8EAD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140" y="2117451"/>
            <a:ext cx="4556760" cy="22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270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rgbClr val="0D5BDC"/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PROTOCOLOS DE COMUNICAÇÃO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766525" y="801588"/>
            <a:ext cx="3604444" cy="407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WEBSOCKET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31097" y="1805197"/>
            <a:ext cx="4137837" cy="523220"/>
            <a:chOff x="5072792" y="2550935"/>
            <a:chExt cx="4137837" cy="523220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0935"/>
              <a:ext cx="38561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Permite canais de comunicação persistentes bidirecionais em conexões TCP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03217" y="2743291"/>
            <a:ext cx="3891487" cy="954107"/>
            <a:chOff x="5072791" y="2945407"/>
            <a:chExt cx="3891487" cy="954107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54443" y="2945407"/>
              <a:ext cx="3609835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Usado em aplicativos que se beneficiam de comunicação rápida e em tempo real, como chat, painel e aplicativos</a:t>
              </a:r>
            </a:p>
            <a:p>
              <a:endParaRPr lang="pt-B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03215" y="3698115"/>
            <a:ext cx="3543013" cy="1169551"/>
            <a:chOff x="5058850" y="3475090"/>
            <a:chExt cx="3543013" cy="1169551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261360" cy="11695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Projetado para ser executado em browser e servidores web que suportem o HTML5</a:t>
              </a:r>
            </a:p>
            <a:p>
              <a:endParaRPr lang="pt-BR"/>
            </a:p>
            <a:p>
              <a:endParaRPr lang="pt-B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845C149-BF2E-633E-6685-D60E8EAD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215" y="1602581"/>
            <a:ext cx="3443349" cy="32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422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D46370A-C9C9-F3E8-D45A-06F67D62F417}"/>
              </a:ext>
            </a:extLst>
          </p:cNvPr>
          <p:cNvSpPr/>
          <p:nvPr/>
        </p:nvSpPr>
        <p:spPr>
          <a:xfrm>
            <a:off x="-17294" y="-4649"/>
            <a:ext cx="9151326" cy="5143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5B6817A-A339-DEE7-0F4B-2D05DAA34504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EBA75A0-1665-A3D8-EB22-2A5E83311A90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 descr="What is AWS IoT?">
            <a:extLst>
              <a:ext uri="{FF2B5EF4-FFF2-40B4-BE49-F238E27FC236}">
                <a16:creationId xmlns:a16="http://schemas.microsoft.com/office/drawing/2014/main" id="{5935EF05-6DBE-96A7-D76F-79B0B51B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3" t="15827" r="2400" b="14388"/>
          <a:stretch/>
        </p:blipFill>
        <p:spPr>
          <a:xfrm>
            <a:off x="5647593" y="1705238"/>
            <a:ext cx="2032725" cy="561762"/>
          </a:xfrm>
          <a:prstGeom prst="rect">
            <a:avLst/>
          </a:prstGeom>
        </p:spPr>
      </p:pic>
      <p:pic>
        <p:nvPicPr>
          <p:cNvPr id="15" name="Imagem 14" descr="Salesforce: These are the opportunities and risks for non-profit  organizations - Fundraiso">
            <a:extLst>
              <a:ext uri="{FF2B5EF4-FFF2-40B4-BE49-F238E27FC236}">
                <a16:creationId xmlns:a16="http://schemas.microsoft.com/office/drawing/2014/main" id="{5F4ED788-5B94-0A47-1043-A94AF9CC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85" y="1617199"/>
            <a:ext cx="1395046" cy="736795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E0B846FC-D8C2-EC9A-DF77-3C5C0D14C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06" t="42682" r="31731" b="44445"/>
          <a:stretch/>
        </p:blipFill>
        <p:spPr>
          <a:xfrm>
            <a:off x="2886808" y="3512432"/>
            <a:ext cx="2835524" cy="505439"/>
          </a:xfrm>
          <a:prstGeom prst="rect">
            <a:avLst/>
          </a:prstGeom>
        </p:spPr>
      </p:pic>
      <p:cxnSp>
        <p:nvCxnSpPr>
          <p:cNvPr id="14" name="Conector: Curvo 13">
            <a:extLst>
              <a:ext uri="{FF2B5EF4-FFF2-40B4-BE49-F238E27FC236}">
                <a16:creationId xmlns:a16="http://schemas.microsoft.com/office/drawing/2014/main" id="{A2A6D8EA-E629-9399-5DF1-E5E0F1D3A640}"/>
              </a:ext>
            </a:extLst>
          </p:cNvPr>
          <p:cNvCxnSpPr/>
          <p:nvPr/>
        </p:nvCxnSpPr>
        <p:spPr>
          <a:xfrm flipH="1">
            <a:off x="5079021" y="3961093"/>
            <a:ext cx="1169434" cy="621763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AAE3BA8-41FB-C2DC-5C85-0503704C3493}"/>
              </a:ext>
            </a:extLst>
          </p:cNvPr>
          <p:cNvGrpSpPr/>
          <p:nvPr/>
        </p:nvGrpSpPr>
        <p:grpSpPr>
          <a:xfrm>
            <a:off x="-2422" y="1180058"/>
            <a:ext cx="8965388" cy="3832952"/>
            <a:chOff x="76034" y="1163331"/>
            <a:chExt cx="8965388" cy="3832952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C0C3A44E-D72A-A98C-B2ED-A2794072976A}"/>
                </a:ext>
              </a:extLst>
            </p:cNvPr>
            <p:cNvSpPr txBox="1"/>
            <p:nvPr/>
          </p:nvSpPr>
          <p:spPr>
            <a:xfrm>
              <a:off x="341983" y="1163331"/>
              <a:ext cx="161145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2000" b="1">
                  <a:solidFill>
                    <a:schemeClr val="accent1">
                      <a:lumMod val="75000"/>
                    </a:schemeClr>
                  </a:solidFill>
                </a:rPr>
                <a:t>AWS IOT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C63F7D3-101B-5155-9E36-6DB695857386}"/>
                </a:ext>
              </a:extLst>
            </p:cNvPr>
            <p:cNvSpPr txBox="1"/>
            <p:nvPr/>
          </p:nvSpPr>
          <p:spPr>
            <a:xfrm>
              <a:off x="344366" y="1912327"/>
              <a:ext cx="3963863" cy="13234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Char char="•"/>
              </a:pPr>
              <a:r>
                <a:rPr lang="pt-BR" sz="1600">
                  <a:solidFill>
                    <a:schemeClr val="accent1">
                      <a:lumMod val="75000"/>
                    </a:schemeClr>
                  </a:solidFill>
                </a:rPr>
                <a:t>Software de dispositivo</a:t>
              </a:r>
            </a:p>
            <a:p>
              <a:pPr marL="285750" indent="-285750">
                <a:buChar char="•"/>
              </a:pPr>
              <a:endParaRPr lang="pt-BR" sz="160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285750" indent="-285750">
                <a:buChar char="•"/>
              </a:pPr>
              <a:r>
                <a:rPr lang="pt-BR" sz="1600">
                  <a:solidFill>
                    <a:schemeClr val="accent1">
                      <a:lumMod val="75000"/>
                    </a:schemeClr>
                  </a:solidFill>
                </a:rPr>
                <a:t>Conectividade e Serviços de Controle</a:t>
              </a:r>
            </a:p>
            <a:p>
              <a:pPr marL="285750" indent="-285750">
                <a:buChar char="•"/>
              </a:pPr>
              <a:endParaRPr lang="pt-BR" sz="160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285750" indent="-285750">
                <a:buChar char="•"/>
              </a:pPr>
              <a:r>
                <a:rPr lang="pt-BR" sz="1600">
                  <a:solidFill>
                    <a:schemeClr val="accent1">
                      <a:lumMod val="75000"/>
                    </a:schemeClr>
                  </a:solidFill>
                </a:rPr>
                <a:t>Serviços de analise</a:t>
              </a:r>
            </a:p>
          </p:txBody>
        </p:sp>
        <p:pic>
          <p:nvPicPr>
            <p:cNvPr id="9" name="Gráfico 8" descr="Nuvem com preenchimento sólido">
              <a:extLst>
                <a:ext uri="{FF2B5EF4-FFF2-40B4-BE49-F238E27FC236}">
                  <a16:creationId xmlns:a16="http://schemas.microsoft.com/office/drawing/2014/main" id="{92772799-04FB-596F-F64A-EFBE86450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909" y="1987951"/>
              <a:ext cx="213633" cy="213633"/>
            </a:xfrm>
            <a:prstGeom prst="rect">
              <a:avLst/>
            </a:prstGeom>
          </p:spPr>
        </p:pic>
        <p:pic>
          <p:nvPicPr>
            <p:cNvPr id="10" name="Gráfico 9" descr="Nuvem com preenchimento sólido">
              <a:extLst>
                <a:ext uri="{FF2B5EF4-FFF2-40B4-BE49-F238E27FC236}">
                  <a16:creationId xmlns:a16="http://schemas.microsoft.com/office/drawing/2014/main" id="{8811F735-2257-C2F2-1D8C-29EB2904F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908" y="2973788"/>
              <a:ext cx="213633" cy="213633"/>
            </a:xfrm>
            <a:prstGeom prst="rect">
              <a:avLst/>
            </a:prstGeom>
          </p:spPr>
        </p:pic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8968B501-C702-1516-CC87-987E8AFE0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908" y="2464201"/>
              <a:ext cx="213633" cy="213633"/>
            </a:xfrm>
            <a:prstGeom prst="rect">
              <a:avLst/>
            </a:prstGeom>
          </p:spPr>
        </p:pic>
        <p:pic>
          <p:nvPicPr>
            <p:cNvPr id="16" name="Imagem 15" descr="Bluetooth Low Energy (BLE) IoT Mobile Application with AWS Amplify, AWS IoT  and Swift | Front-End Web &amp; Mobile">
              <a:extLst>
                <a:ext uri="{FF2B5EF4-FFF2-40B4-BE49-F238E27FC236}">
                  <a16:creationId xmlns:a16="http://schemas.microsoft.com/office/drawing/2014/main" id="{1FC77680-2825-8297-C162-10B62D6F0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0535" y="1385083"/>
              <a:ext cx="4325814" cy="2366008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A44C9358-26E2-4725-08ED-EA748147BA91}"/>
                </a:ext>
              </a:extLst>
            </p:cNvPr>
            <p:cNvSpPr/>
            <p:nvPr/>
          </p:nvSpPr>
          <p:spPr>
            <a:xfrm>
              <a:off x="4425461" y="1179634"/>
              <a:ext cx="4615961" cy="2769576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EC43CE7-98E3-9E23-4B90-050E64FD2571}"/>
                </a:ext>
              </a:extLst>
            </p:cNvPr>
            <p:cNvSpPr txBox="1"/>
            <p:nvPr/>
          </p:nvSpPr>
          <p:spPr>
            <a:xfrm>
              <a:off x="76034" y="4165286"/>
              <a:ext cx="5060553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200">
                  <a:solidFill>
                    <a:schemeClr val="accent1">
                      <a:lumMod val="75000"/>
                    </a:schemeClr>
                  </a:solidFill>
                </a:rPr>
                <a:t>Esta solução usa Arduino Nano 33 BLE Sense (Nano) como exemplo de produto conectado BLE. O Nano será programado para enviar dados via BLE para o aplicativo iOS desenvolvido em Swift. O aplicativo iOS publicará os dados usando MQTT do Nano para AWS IoT.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5CFE59F-0C9F-831E-D56C-7DED22317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306" y="132605"/>
            <a:ext cx="9309397" cy="572700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INTRODUÇÃO</a:t>
            </a:r>
          </a:p>
        </p:txBody>
      </p:sp>
      <p:pic>
        <p:nvPicPr>
          <p:cNvPr id="8" name="Imagem 7" descr="Parceiro Estácio 3.0">
            <a:extLst>
              <a:ext uri="{FF2B5EF4-FFF2-40B4-BE49-F238E27FC236}">
                <a16:creationId xmlns:a16="http://schemas.microsoft.com/office/drawing/2014/main" id="{412268E6-66A8-FC89-6A23-A05B5B00A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4D5A80C1-7616-7BC9-DECA-E20F344A8689}"/>
              </a:ext>
            </a:extLst>
          </p:cNvPr>
          <p:cNvGrpSpPr/>
          <p:nvPr/>
        </p:nvGrpSpPr>
        <p:grpSpPr>
          <a:xfrm>
            <a:off x="2290" y="1179933"/>
            <a:ext cx="9060669" cy="4001315"/>
            <a:chOff x="-9736441" y="1406582"/>
            <a:chExt cx="9060669" cy="4001315"/>
          </a:xfrm>
        </p:grpSpPr>
        <p:cxnSp>
          <p:nvCxnSpPr>
            <p:cNvPr id="30" name="Conector: Curvo 29">
              <a:extLst>
                <a:ext uri="{FF2B5EF4-FFF2-40B4-BE49-F238E27FC236}">
                  <a16:creationId xmlns:a16="http://schemas.microsoft.com/office/drawing/2014/main" id="{2147DB35-67CF-4EFB-C0D2-2CDD0286EBF6}"/>
                </a:ext>
              </a:extLst>
            </p:cNvPr>
            <p:cNvCxnSpPr/>
            <p:nvPr/>
          </p:nvCxnSpPr>
          <p:spPr>
            <a:xfrm flipH="1">
              <a:off x="-4690492" y="4175798"/>
              <a:ext cx="1169434" cy="621763"/>
            </a:xfrm>
            <a:prstGeom prst="curvedConnector3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9B6AD198-50AB-084F-1630-03334AEC6A6D}"/>
                </a:ext>
              </a:extLst>
            </p:cNvPr>
            <p:cNvGrpSpPr/>
            <p:nvPr/>
          </p:nvGrpSpPr>
          <p:grpSpPr>
            <a:xfrm>
              <a:off x="-9736441" y="1406582"/>
              <a:ext cx="9060669" cy="4001315"/>
              <a:chOff x="77031" y="1177983"/>
              <a:chExt cx="9060669" cy="4001315"/>
            </a:xfrm>
          </p:grpSpPr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556F332-3436-2E94-DFCB-0B226EE4DD37}"/>
                  </a:ext>
                </a:extLst>
              </p:cNvPr>
              <p:cNvSpPr txBox="1"/>
              <p:nvPr/>
            </p:nvSpPr>
            <p:spPr>
              <a:xfrm>
                <a:off x="342980" y="1183246"/>
                <a:ext cx="2200316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2000" b="1">
                    <a:solidFill>
                      <a:schemeClr val="accent1">
                        <a:lumMod val="75000"/>
                      </a:schemeClr>
                    </a:solidFill>
                  </a:rPr>
                  <a:t>WEG SANDBOX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C6040FE-828D-98D5-FA1A-98AB0EA4F62A}"/>
                  </a:ext>
                </a:extLst>
              </p:cNvPr>
              <p:cNvSpPr txBox="1"/>
              <p:nvPr/>
            </p:nvSpPr>
            <p:spPr>
              <a:xfrm>
                <a:off x="345363" y="1910676"/>
                <a:ext cx="3963863" cy="132343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Char char="•"/>
                </a:pPr>
                <a:r>
                  <a:rPr lang="pt-BR" sz="1600" dirty="0">
                    <a:solidFill>
                      <a:schemeClr val="accent1">
                        <a:lumMod val="75000"/>
                      </a:schemeClr>
                    </a:solidFill>
                  </a:rPr>
                  <a:t>Processamento de dados</a:t>
                </a:r>
              </a:p>
              <a:p>
                <a:pPr marL="285750" indent="-285750">
                  <a:buChar char="•"/>
                </a:pPr>
                <a:endParaRPr lang="pt-BR" sz="160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285750" indent="-285750">
                  <a:buChar char="•"/>
                </a:pPr>
                <a:r>
                  <a:rPr lang="pt-BR" sz="1600" dirty="0">
                    <a:solidFill>
                      <a:schemeClr val="accent1">
                        <a:lumMod val="75000"/>
                      </a:schemeClr>
                    </a:solidFill>
                  </a:rPr>
                  <a:t>Conexão e monitoramento</a:t>
                </a:r>
              </a:p>
              <a:p>
                <a:pPr marL="285750" indent="-285750">
                  <a:buChar char="•"/>
                </a:pPr>
                <a:endParaRPr lang="pt-BR" sz="160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285750" indent="-285750">
                  <a:buChar char="•"/>
                </a:pPr>
                <a:r>
                  <a:rPr lang="pt-BR" sz="1600" dirty="0">
                    <a:solidFill>
                      <a:schemeClr val="accent1">
                        <a:lumMod val="75000"/>
                      </a:schemeClr>
                    </a:solidFill>
                  </a:rPr>
                  <a:t>Análise e automação</a:t>
                </a:r>
              </a:p>
            </p:txBody>
          </p:sp>
          <p:pic>
            <p:nvPicPr>
              <p:cNvPr id="24" name="Gráfico 23" descr="Nuvem com preenchimento sólido">
                <a:extLst>
                  <a:ext uri="{FF2B5EF4-FFF2-40B4-BE49-F238E27FC236}">
                    <a16:creationId xmlns:a16="http://schemas.microsoft.com/office/drawing/2014/main" id="{CAB447A9-FD04-B4D9-9724-CA6C06614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7906" y="1986300"/>
                <a:ext cx="213633" cy="213633"/>
              </a:xfrm>
              <a:prstGeom prst="rect">
                <a:avLst/>
              </a:prstGeom>
            </p:spPr>
          </p:pic>
          <p:pic>
            <p:nvPicPr>
              <p:cNvPr id="26" name="Gráfico 25" descr="Nuvem com preenchimento sólido">
                <a:extLst>
                  <a:ext uri="{FF2B5EF4-FFF2-40B4-BE49-F238E27FC236}">
                    <a16:creationId xmlns:a16="http://schemas.microsoft.com/office/drawing/2014/main" id="{87A3A376-4C01-3B5C-BDF8-3EA7521B8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7905" y="2972137"/>
                <a:ext cx="213633" cy="213633"/>
              </a:xfrm>
              <a:prstGeom prst="rect">
                <a:avLst/>
              </a:prstGeom>
            </p:spPr>
          </p:pic>
          <p:pic>
            <p:nvPicPr>
              <p:cNvPr id="28" name="Gráfico 27" descr="Nuvem com preenchimento sólido">
                <a:extLst>
                  <a:ext uri="{FF2B5EF4-FFF2-40B4-BE49-F238E27FC236}">
                    <a16:creationId xmlns:a16="http://schemas.microsoft.com/office/drawing/2014/main" id="{2E96E45C-1EF2-1388-1F91-F1602419C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7905" y="2462550"/>
                <a:ext cx="213633" cy="213633"/>
              </a:xfrm>
              <a:prstGeom prst="rect">
                <a:avLst/>
              </a:prstGeom>
            </p:spPr>
          </p:pic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A40F4E99-1AE4-34E5-860A-57BB8786481C}"/>
                  </a:ext>
                </a:extLst>
              </p:cNvPr>
              <p:cNvSpPr/>
              <p:nvPr/>
            </p:nvSpPr>
            <p:spPr>
              <a:xfrm>
                <a:off x="4426458" y="1177983"/>
                <a:ext cx="4615961" cy="276957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BE220BBD-63A3-BCED-3040-737B0E09F70A}"/>
                  </a:ext>
                </a:extLst>
              </p:cNvPr>
              <p:cNvSpPr txBox="1"/>
              <p:nvPr/>
            </p:nvSpPr>
            <p:spPr>
              <a:xfrm>
                <a:off x="77031" y="4163635"/>
                <a:ext cx="5060553" cy="10156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200">
                    <a:solidFill>
                      <a:schemeClr val="accent1">
                        <a:lumMod val="75000"/>
                      </a:schemeClr>
                    </a:solidFill>
                  </a:rPr>
                  <a:t>Dashboards facilmente personalizáveis são construídos de forma simples e rápida, atendendo aos requisitos do negócio. A plataforma também permite processamento e transformação de dados, simulação numérica, modelagem estatística e aprendizado de máquina por meio de Laptops </a:t>
                </a:r>
                <a:r>
                  <a:rPr lang="pt-BR" sz="1200" err="1">
                    <a:solidFill>
                      <a:schemeClr val="accent1">
                        <a:lumMod val="75000"/>
                      </a:schemeClr>
                    </a:solidFill>
                  </a:rPr>
                  <a:t>Jupyter</a:t>
                </a:r>
                <a:r>
                  <a:rPr lang="pt-BR" sz="120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  <a:endParaRPr lang="pt-BR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5" name="Imagem 4" descr="Interface gráfica do usuário, Aplicativo, Teams&#10;&#10;Descrição gerada automaticamente">
                <a:extLst>
                  <a:ext uri="{FF2B5EF4-FFF2-40B4-BE49-F238E27FC236}">
                    <a16:creationId xmlns:a16="http://schemas.microsoft.com/office/drawing/2014/main" id="{E5560122-9DC5-87B2-B7B5-CDBA74EDFB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2198" t="70" r="9198" b="1887"/>
              <a:stretch/>
            </p:blipFill>
            <p:spPr>
              <a:xfrm>
                <a:off x="4547868" y="1811247"/>
                <a:ext cx="4589832" cy="1528853"/>
              </a:xfrm>
              <a:prstGeom prst="rect">
                <a:avLst/>
              </a:prstGeom>
            </p:spPr>
          </p:pic>
        </p:grp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87760FD-0422-A422-CF61-F5C6A9291CEC}"/>
              </a:ext>
            </a:extLst>
          </p:cNvPr>
          <p:cNvGrpSpPr/>
          <p:nvPr/>
        </p:nvGrpSpPr>
        <p:grpSpPr>
          <a:xfrm>
            <a:off x="-2312" y="1043931"/>
            <a:ext cx="8965388" cy="3950317"/>
            <a:chOff x="9995128" y="495291"/>
            <a:chExt cx="8965388" cy="3950317"/>
          </a:xfrm>
        </p:grpSpPr>
        <p:cxnSp>
          <p:nvCxnSpPr>
            <p:cNvPr id="38" name="Conector: Curvo 37">
              <a:extLst>
                <a:ext uri="{FF2B5EF4-FFF2-40B4-BE49-F238E27FC236}">
                  <a16:creationId xmlns:a16="http://schemas.microsoft.com/office/drawing/2014/main" id="{35CDCE2B-2765-C692-1FC3-8F43E3CE19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67596" y="3404833"/>
              <a:ext cx="1169434" cy="621763"/>
            </a:xfrm>
            <a:prstGeom prst="curvedConnector3">
              <a:avLst>
                <a:gd name="adj1" fmla="val 40226"/>
              </a:avLst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565EC2DA-E968-605A-C017-8032BF6F6A45}"/>
                </a:ext>
              </a:extLst>
            </p:cNvPr>
            <p:cNvGrpSpPr/>
            <p:nvPr/>
          </p:nvGrpSpPr>
          <p:grpSpPr>
            <a:xfrm>
              <a:off x="9995128" y="495291"/>
              <a:ext cx="8965388" cy="3950317"/>
              <a:chOff x="11821141" y="456"/>
              <a:chExt cx="8965388" cy="3950317"/>
            </a:xfrm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93BEC86D-CE9A-6D9C-21DA-8156CCE7737B}"/>
                  </a:ext>
                </a:extLst>
              </p:cNvPr>
              <p:cNvGrpSpPr/>
              <p:nvPr/>
            </p:nvGrpSpPr>
            <p:grpSpPr>
              <a:xfrm>
                <a:off x="11821141" y="134124"/>
                <a:ext cx="8965388" cy="3816649"/>
                <a:chOff x="77031" y="1177983"/>
                <a:chExt cx="8965388" cy="3816649"/>
              </a:xfrm>
            </p:grpSpPr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174BE484-30DD-F4FE-6749-8202AB57E9D0}"/>
                    </a:ext>
                  </a:extLst>
                </p:cNvPr>
                <p:cNvSpPr txBox="1"/>
                <p:nvPr/>
              </p:nvSpPr>
              <p:spPr>
                <a:xfrm>
                  <a:off x="342980" y="1211124"/>
                  <a:ext cx="2346675" cy="40011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pt-BR" sz="2000" b="1">
                      <a:solidFill>
                        <a:schemeClr val="accent1">
                          <a:lumMod val="75000"/>
                        </a:schemeClr>
                      </a:solidFill>
                    </a:rPr>
                    <a:t>SALESFORCE</a:t>
                  </a:r>
                </a:p>
              </p:txBody>
            </p:sp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E1812FEF-F907-1699-27BE-502A85EDD000}"/>
                    </a:ext>
                  </a:extLst>
                </p:cNvPr>
                <p:cNvSpPr txBox="1"/>
                <p:nvPr/>
              </p:nvSpPr>
              <p:spPr>
                <a:xfrm>
                  <a:off x="345363" y="1910676"/>
                  <a:ext cx="3963863" cy="156966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285750" indent="-285750">
                    <a:buChar char="•"/>
                  </a:pPr>
                  <a:r>
                    <a:rPr lang="pt-BR" sz="16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Automação baseada em regras</a:t>
                  </a:r>
                </a:p>
                <a:p>
                  <a:pPr marL="285750" indent="-285750">
                    <a:buChar char="•"/>
                  </a:pPr>
                  <a:endParaRPr lang="pt-BR" sz="160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marL="285750" indent="-285750">
                    <a:buChar char="•"/>
                  </a:pPr>
                  <a:r>
                    <a:rPr lang="pt-BR" sz="16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Comunicação cliente-dispositivo</a:t>
                  </a:r>
                </a:p>
                <a:p>
                  <a:pPr marL="285750" indent="-285750">
                    <a:buChar char="•"/>
                  </a:pPr>
                  <a:endParaRPr lang="pt-BR" sz="160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marL="285750" indent="-285750">
                    <a:buChar char="•"/>
                  </a:pPr>
                  <a:r>
                    <a:rPr lang="pt-BR" sz="16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Captura e processamento de dados em tempo real</a:t>
                  </a:r>
                </a:p>
              </p:txBody>
            </p:sp>
            <p:pic>
              <p:nvPicPr>
                <p:cNvPr id="31" name="Gráfico 30" descr="Nuvem com preenchimento sólido">
                  <a:extLst>
                    <a:ext uri="{FF2B5EF4-FFF2-40B4-BE49-F238E27FC236}">
                      <a16:creationId xmlns:a16="http://schemas.microsoft.com/office/drawing/2014/main" id="{B76410BA-3BBC-3877-531C-CDBA9DEA44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906" y="1986300"/>
                  <a:ext cx="213633" cy="213633"/>
                </a:xfrm>
                <a:prstGeom prst="rect">
                  <a:avLst/>
                </a:prstGeom>
              </p:spPr>
            </p:pic>
            <p:pic>
              <p:nvPicPr>
                <p:cNvPr id="33" name="Gráfico 32" descr="Nuvem com preenchimento sólido">
                  <a:extLst>
                    <a:ext uri="{FF2B5EF4-FFF2-40B4-BE49-F238E27FC236}">
                      <a16:creationId xmlns:a16="http://schemas.microsoft.com/office/drawing/2014/main" id="{82F9FEB8-402C-8535-9338-C975F17E0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905" y="2972137"/>
                  <a:ext cx="213633" cy="213633"/>
                </a:xfrm>
                <a:prstGeom prst="rect">
                  <a:avLst/>
                </a:prstGeom>
              </p:spPr>
            </p:pic>
            <p:pic>
              <p:nvPicPr>
                <p:cNvPr id="35" name="Gráfico 34" descr="Nuvem com preenchimento sólido">
                  <a:extLst>
                    <a:ext uri="{FF2B5EF4-FFF2-40B4-BE49-F238E27FC236}">
                      <a16:creationId xmlns:a16="http://schemas.microsoft.com/office/drawing/2014/main" id="{7921069C-B7F2-83DE-6A56-56A20025A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905" y="2462550"/>
                  <a:ext cx="213633" cy="213633"/>
                </a:xfrm>
                <a:prstGeom prst="rect">
                  <a:avLst/>
                </a:prstGeom>
              </p:spPr>
            </p:pic>
            <p:sp>
              <p:nvSpPr>
                <p:cNvPr id="36" name="Retângulo 35">
                  <a:extLst>
                    <a:ext uri="{FF2B5EF4-FFF2-40B4-BE49-F238E27FC236}">
                      <a16:creationId xmlns:a16="http://schemas.microsoft.com/office/drawing/2014/main" id="{EA959996-6D89-FE4F-28C1-52C44FCFA220}"/>
                    </a:ext>
                  </a:extLst>
                </p:cNvPr>
                <p:cNvSpPr/>
                <p:nvPr/>
              </p:nvSpPr>
              <p:spPr>
                <a:xfrm>
                  <a:off x="4426458" y="1177983"/>
                  <a:ext cx="4615961" cy="276957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34A45A20-7AC6-B1AC-B647-7574492A9062}"/>
                    </a:ext>
                  </a:extLst>
                </p:cNvPr>
                <p:cNvSpPr txBox="1"/>
                <p:nvPr/>
              </p:nvSpPr>
              <p:spPr>
                <a:xfrm>
                  <a:off x="77031" y="4163635"/>
                  <a:ext cx="5060553" cy="83099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pt-BR" sz="1200">
                      <a:solidFill>
                        <a:schemeClr val="accent1">
                          <a:lumMod val="75000"/>
                        </a:schemeClr>
                      </a:solidFill>
                    </a:rPr>
                    <a:t>Primeiramente, os dados importados são despejados no Apache Kafka. O Apache Spark então pega esses dados de perfil do Kafka e os coloca no Apache Cassandra para atualizações de perfil. Apache Storm usa os dados armazenados no Kafka para lidar com eventos em tempo real</a:t>
                  </a:r>
                  <a:endParaRPr lang="pt-BR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pic>
            <p:nvPicPr>
              <p:cNvPr id="48" name="Imagem 47" descr="Uma imagem contendo Diagrama&#10;&#10;Descrição gerada automaticamente">
                <a:extLst>
                  <a:ext uri="{FF2B5EF4-FFF2-40B4-BE49-F238E27FC236}">
                    <a16:creationId xmlns:a16="http://schemas.microsoft.com/office/drawing/2014/main" id="{B1091A55-088D-D378-6675-125D29D3F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211364" y="456"/>
                <a:ext cx="4572000" cy="28779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16183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rgbClr val="0D5BDC"/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PROTOCOLOS DE COMUNICAÇÃO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766525" y="801588"/>
            <a:ext cx="3604444" cy="407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MQTT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31097" y="1805197"/>
            <a:ext cx="4145457" cy="523220"/>
            <a:chOff x="5072792" y="2550935"/>
            <a:chExt cx="4145457" cy="523220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0935"/>
              <a:ext cx="386380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Protocolo de comunicação amplamente utilizado para IoT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03217" y="2743291"/>
            <a:ext cx="4173427" cy="954107"/>
            <a:chOff x="5072791" y="2945407"/>
            <a:chExt cx="4173427" cy="954107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54443" y="2945407"/>
              <a:ext cx="3891775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Leve, aberto e fácil de implementar, sendo executado em TCP/IP ou outros protocolos de rede</a:t>
              </a:r>
            </a:p>
            <a:p>
              <a:endParaRPr lang="pt-B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03215" y="3698115"/>
            <a:ext cx="4175473" cy="1169551"/>
            <a:chOff x="5058850" y="3475090"/>
            <a:chExt cx="4175473" cy="1169551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893820" cy="11695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Usa o paradigma 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Publish</a:t>
              </a:r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/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Subscribe</a:t>
              </a:r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, minimizando a largura de banda da rede e os requisitos de recursos de dispositivos restritos</a:t>
              </a:r>
            </a:p>
            <a:p>
              <a:endParaRPr lang="pt-BR"/>
            </a:p>
            <a:p>
              <a:endParaRPr lang="pt-B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845C149-BF2E-633E-6685-D60E8EAD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775" y="1806656"/>
            <a:ext cx="4487289" cy="26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70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DE6EA775-E370-5BCF-C890-8D74C85082C1}"/>
              </a:ext>
            </a:extLst>
          </p:cNvPr>
          <p:cNvSpPr txBox="1"/>
          <p:nvPr/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91425" tIns="91425" rIns="91425" bIns="91425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bg1"/>
                </a:solidFill>
              </a:rPr>
              <a:t>REFERÊNCIAS:</a:t>
            </a:r>
            <a:endParaRPr lang="en-US" sz="240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>
              <a:spcAft>
                <a:spcPts val="600"/>
              </a:spcAft>
              <a:buClr>
                <a:schemeClr val="dk1"/>
              </a:buClr>
              <a:buSzPts val="2400"/>
            </a:pPr>
            <a:endParaRPr lang="en-US"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3B67B53-369E-66FB-F989-0EAA72967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24902"/>
            <a:ext cx="8566132" cy="3244098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just">
              <a:buNone/>
            </a:pPr>
            <a:r>
              <a:rPr lang="pt-BR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Web Services, Inc. ou suas afiliadas, </a:t>
            </a:r>
            <a:r>
              <a:rPr lang="pt-BR" b="1" dirty="0">
                <a:solidFill>
                  <a:schemeClr val="bg1"/>
                </a:solidFill>
              </a:rPr>
              <a:t>AWS IoT - Internet </a:t>
            </a:r>
            <a:r>
              <a:rPr lang="pt-BR" b="1" err="1">
                <a:solidFill>
                  <a:schemeClr val="bg1"/>
                </a:solidFill>
              </a:rPr>
              <a:t>of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err="1">
                <a:solidFill>
                  <a:schemeClr val="bg1"/>
                </a:solidFill>
              </a:rPr>
              <a:t>Things</a:t>
            </a:r>
            <a:r>
              <a:rPr lang="pt-BR" b="1" dirty="0">
                <a:solidFill>
                  <a:schemeClr val="bg1"/>
                </a:solidFill>
              </a:rPr>
              <a:t> - </a:t>
            </a:r>
            <a:r>
              <a:rPr lang="pt-BR" b="1" err="1">
                <a:solidFill>
                  <a:schemeClr val="bg1"/>
                </a:solidFill>
              </a:rPr>
              <a:t>Amazon</a:t>
            </a:r>
            <a:r>
              <a:rPr lang="pt-BR" b="1" dirty="0">
                <a:solidFill>
                  <a:schemeClr val="bg1"/>
                </a:solidFill>
              </a:rPr>
              <a:t> Web Services</a:t>
            </a:r>
            <a:r>
              <a:rPr lang="pt-BR" dirty="0">
                <a:solidFill>
                  <a:schemeClr val="bg1"/>
                </a:solidFill>
              </a:rPr>
              <a:t>, 20 de novembro de 2020. Disponível em: </a:t>
            </a:r>
            <a:r>
              <a:rPr lang="en-US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https://aws.amazon.com/pt/iot/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err="1">
                <a:solidFill>
                  <a:schemeClr val="bg1"/>
                </a:solidFill>
              </a:rPr>
              <a:t>Acesso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15 de </a:t>
            </a:r>
            <a:r>
              <a:rPr lang="en-US" err="1">
                <a:solidFill>
                  <a:schemeClr val="bg1"/>
                </a:solidFill>
              </a:rPr>
              <a:t>março</a:t>
            </a:r>
            <a:r>
              <a:rPr lang="en-US" dirty="0">
                <a:solidFill>
                  <a:schemeClr val="bg1"/>
                </a:solidFill>
              </a:rPr>
              <a:t> de 2024;</a:t>
            </a:r>
            <a:endParaRPr lang="pt-BR">
              <a:solidFill>
                <a:schemeClr val="bg1"/>
              </a:solidFill>
            </a:endParaRPr>
          </a:p>
          <a:p>
            <a:pPr marL="152400" indent="0" algn="just">
              <a:lnSpc>
                <a:spcPct val="114999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52400" indent="0" algn="just">
              <a:lnSpc>
                <a:spcPct val="114999"/>
              </a:lnSpc>
              <a:buNone/>
            </a:pPr>
            <a:r>
              <a:rPr lang="pt-BR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Web Services, Inc. ou suas afiliadas, </a:t>
            </a:r>
            <a:r>
              <a:rPr lang="pt-BR" b="1" dirty="0">
                <a:solidFill>
                  <a:schemeClr val="bg1"/>
                </a:solidFill>
              </a:rPr>
              <a:t>Recursos do AWS IoT Core</a:t>
            </a:r>
            <a:r>
              <a:rPr lang="pt-BR" dirty="0">
                <a:solidFill>
                  <a:schemeClr val="bg1"/>
                </a:solidFill>
              </a:rPr>
              <a:t>, 20 de novembro de 2020. Disponível em: </a:t>
            </a:r>
            <a:r>
              <a:rPr lang="en-US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https://aws.amazon.com/pt/iot-core/features/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err="1">
                <a:solidFill>
                  <a:schemeClr val="bg1"/>
                </a:solidFill>
              </a:rPr>
              <a:t>Acesso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17 de </a:t>
            </a:r>
            <a:r>
              <a:rPr lang="en-US" err="1">
                <a:solidFill>
                  <a:schemeClr val="bg1"/>
                </a:solidFill>
              </a:rPr>
              <a:t>março</a:t>
            </a:r>
            <a:r>
              <a:rPr lang="en-US" dirty="0">
                <a:solidFill>
                  <a:schemeClr val="bg1"/>
                </a:solidFill>
              </a:rPr>
              <a:t> de 2024;</a:t>
            </a:r>
          </a:p>
          <a:p>
            <a:pPr marL="152400" indent="0" algn="just">
              <a:lnSpc>
                <a:spcPct val="114999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52400" indent="0" algn="just">
              <a:lnSpc>
                <a:spcPct val="114999"/>
              </a:lnSpc>
              <a:buNone/>
            </a:pPr>
            <a:r>
              <a:rPr lang="pt-BR" dirty="0">
                <a:solidFill>
                  <a:schemeClr val="bg1"/>
                </a:solidFill>
              </a:rPr>
              <a:t>Gabriel Duarte, </a:t>
            </a:r>
            <a:r>
              <a:rPr lang="pt-BR" b="1" dirty="0">
                <a:solidFill>
                  <a:schemeClr val="bg1"/>
                </a:solidFill>
              </a:rPr>
              <a:t>XMPP: O Protocolo que Transforma a Segurança Digital</a:t>
            </a:r>
            <a:r>
              <a:rPr lang="pt-BR" dirty="0">
                <a:solidFill>
                  <a:schemeClr val="bg1"/>
                </a:solidFill>
              </a:rPr>
              <a:t>, 01/01/2024. Disponível em: </a:t>
            </a:r>
            <a:r>
              <a:rPr lang="en-US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https://www.dio.me/articles/xmpp-o-protocolo-que-transforma-a-seguranca-digital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err="1">
                <a:solidFill>
                  <a:schemeClr val="bg1"/>
                </a:solidFill>
              </a:rPr>
              <a:t>Acesso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15 de </a:t>
            </a:r>
            <a:r>
              <a:rPr lang="en-US" err="1">
                <a:solidFill>
                  <a:schemeClr val="bg1"/>
                </a:solidFill>
              </a:rPr>
              <a:t>março</a:t>
            </a:r>
            <a:r>
              <a:rPr lang="en-US" dirty="0">
                <a:solidFill>
                  <a:schemeClr val="bg1"/>
                </a:solidFill>
              </a:rPr>
              <a:t> de 2024;</a:t>
            </a:r>
          </a:p>
          <a:p>
            <a:pPr marL="152400" indent="0" algn="just">
              <a:lnSpc>
                <a:spcPct val="114999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52400" indent="0" algn="just">
              <a:lnSpc>
                <a:spcPct val="114999"/>
              </a:lnSpc>
              <a:buNone/>
            </a:pPr>
            <a:r>
              <a:rPr lang="pt-BR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Fette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Adam Bart,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b="1" dirty="0">
                <a:solidFill>
                  <a:schemeClr val="bg1"/>
                </a:solidFill>
              </a:rPr>
              <a:t>The </a:t>
            </a:r>
            <a:r>
              <a:rPr lang="pt-BR" b="1" err="1">
                <a:solidFill>
                  <a:schemeClr val="bg1"/>
                </a:solidFill>
              </a:rPr>
              <a:t>WebSocket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err="1">
                <a:solidFill>
                  <a:schemeClr val="bg1"/>
                </a:solidFill>
              </a:rPr>
              <a:t>protocol</a:t>
            </a:r>
            <a:r>
              <a:rPr lang="pt-BR" b="1" dirty="0">
                <a:solidFill>
                  <a:schemeClr val="bg1"/>
                </a:solidFill>
              </a:rPr>
              <a:t> draft-abarth-thewebsocketprotocol-01</a:t>
            </a:r>
            <a:r>
              <a:rPr lang="pt-BR" dirty="0">
                <a:solidFill>
                  <a:schemeClr val="bg1"/>
                </a:solidFill>
              </a:rPr>
              <a:t>, 13 de julho de 2011. Disponível em: </a:t>
            </a:r>
            <a:r>
              <a:rPr lang="pt-BR"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https://datatracker.ietf.org/doc/pdf/draft-abarth-thewebsocketprotocol-01</a:t>
            </a:r>
            <a:r>
              <a:rPr lang="pt-BR" dirty="0">
                <a:solidFill>
                  <a:schemeClr val="bg1"/>
                </a:solidFill>
              </a:rPr>
              <a:t>. Acesso em 31 de março de 2024;</a:t>
            </a:r>
            <a:endParaRPr lang="en-US" dirty="0">
              <a:solidFill>
                <a:schemeClr val="bg1"/>
              </a:solidFill>
            </a:endParaRPr>
          </a:p>
          <a:p>
            <a:pPr marL="152400" indent="0" algn="just">
              <a:lnSpc>
                <a:spcPct val="114999"/>
              </a:lnSpc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152400" indent="0" algn="just">
              <a:lnSpc>
                <a:spcPct val="114999"/>
              </a:lnSpc>
              <a:buNone/>
            </a:pPr>
            <a:r>
              <a:rPr lang="pt-BR"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MDN WEB DOCS CONTRIBUTORS</a:t>
            </a:r>
            <a:r>
              <a:rPr lang="pt-BR" dirty="0">
                <a:solidFill>
                  <a:schemeClr val="bg1"/>
                </a:solidFill>
              </a:rPr>
              <a:t>,</a:t>
            </a:r>
            <a:r>
              <a:rPr lang="pt-BR" b="1" dirty="0">
                <a:solidFill>
                  <a:schemeClr val="bg1"/>
                </a:solidFill>
              </a:rPr>
              <a:t> Uma visão geral do HTTP</a:t>
            </a:r>
            <a:r>
              <a:rPr lang="pt-BR" dirty="0">
                <a:solidFill>
                  <a:schemeClr val="bg1"/>
                </a:solidFill>
              </a:rPr>
              <a:t>, 3 de agosto de 2023. Disponível em: </a:t>
            </a:r>
            <a:r>
              <a:rPr lang="pt-BR"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https://developer.mozilla.org/pt-BR/docs/Web/HTTP/</a:t>
            </a:r>
            <a:r>
              <a:rPr lang="pt-BR" dirty="0">
                <a:solidFill>
                  <a:schemeClr val="bg1"/>
                </a:solidFill>
              </a:rPr>
              <a:t>. Acesso em 23 de março de 2024;</a:t>
            </a:r>
          </a:p>
          <a:p>
            <a:pPr marL="152400" indent="0">
              <a:lnSpc>
                <a:spcPct val="114999"/>
              </a:lnSpc>
              <a:buNone/>
            </a:pPr>
            <a:endParaRPr lang="pt-BR" sz="1100" dirty="0">
              <a:solidFill>
                <a:schemeClr val="bg1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endParaRPr lang="pt-BR" sz="1100" dirty="0">
              <a:solidFill>
                <a:schemeClr val="bg1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endParaRPr lang="en-US" sz="1100" dirty="0">
              <a:solidFill>
                <a:srgbClr val="FFFFFF"/>
              </a:solidFill>
            </a:endParaRPr>
          </a:p>
          <a:p>
            <a:pPr marL="152400" indent="0" algn="ctr">
              <a:lnSpc>
                <a:spcPct val="114999"/>
              </a:lnSpc>
              <a:buNone/>
            </a:pPr>
            <a:endParaRPr lang="en-US" sz="1100" dirty="0">
              <a:solidFill>
                <a:srgbClr val="FFFFFF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endParaRPr lang="en-US" sz="1100" dirty="0">
              <a:solidFill>
                <a:srgbClr val="FFFFFF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endParaRPr lang="en-US" sz="1100" dirty="0">
              <a:solidFill>
                <a:srgbClr val="FFFFFF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endParaRPr lang="en-US" dirty="0"/>
          </a:p>
          <a:p>
            <a:pPr marL="152400" indent="0">
              <a:lnSpc>
                <a:spcPct val="114999"/>
              </a:lnSpc>
              <a:buNone/>
            </a:pPr>
            <a:endParaRPr lang="en-US" dirty="0"/>
          </a:p>
        </p:txBody>
      </p:sp>
      <p:pic>
        <p:nvPicPr>
          <p:cNvPr id="3" name="Imagem 2" descr="Parceiro Estácio 3.0">
            <a:extLst>
              <a:ext uri="{FF2B5EF4-FFF2-40B4-BE49-F238E27FC236}">
                <a16:creationId xmlns:a16="http://schemas.microsoft.com/office/drawing/2014/main" id="{35A12E3B-BEB3-A470-D155-AEA8066327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9624" y="121504"/>
            <a:ext cx="3006970" cy="868307"/>
          </a:xfrm>
          <a:prstGeom prst="rect">
            <a:avLst/>
          </a:prstGeom>
        </p:spPr>
      </p:pic>
      <p:pic>
        <p:nvPicPr>
          <p:cNvPr id="2" name="Gráfico 1" descr="Livros com preenchimento sólido">
            <a:extLst>
              <a:ext uri="{FF2B5EF4-FFF2-40B4-BE49-F238E27FC236}">
                <a16:creationId xmlns:a16="http://schemas.microsoft.com/office/drawing/2014/main" id="{8945E071-9CEA-7056-F3D0-2E20003337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432" y="1435220"/>
            <a:ext cx="321334" cy="245853"/>
          </a:xfrm>
          <a:prstGeom prst="rect">
            <a:avLst/>
          </a:prstGeom>
        </p:spPr>
      </p:pic>
      <p:pic>
        <p:nvPicPr>
          <p:cNvPr id="4" name="Gráfico 3" descr="Livros com preenchimento sólido">
            <a:extLst>
              <a:ext uri="{FF2B5EF4-FFF2-40B4-BE49-F238E27FC236}">
                <a16:creationId xmlns:a16="http://schemas.microsoft.com/office/drawing/2014/main" id="{FDF7FBBA-2DF7-85DC-8C84-DD160BAA3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432" y="2071418"/>
            <a:ext cx="321334" cy="245853"/>
          </a:xfrm>
          <a:prstGeom prst="rect">
            <a:avLst/>
          </a:prstGeom>
        </p:spPr>
      </p:pic>
      <p:pic>
        <p:nvPicPr>
          <p:cNvPr id="5" name="Gráfico 4" descr="Livros com preenchimento sólido">
            <a:extLst>
              <a:ext uri="{FF2B5EF4-FFF2-40B4-BE49-F238E27FC236}">
                <a16:creationId xmlns:a16="http://schemas.microsoft.com/office/drawing/2014/main" id="{3D95469E-B66B-D0CE-8433-D19C87172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432" y="2696833"/>
            <a:ext cx="321334" cy="245853"/>
          </a:xfrm>
          <a:prstGeom prst="rect">
            <a:avLst/>
          </a:prstGeom>
        </p:spPr>
      </p:pic>
      <p:pic>
        <p:nvPicPr>
          <p:cNvPr id="7" name="Gráfico 6" descr="Livros com preenchimento sólido">
            <a:extLst>
              <a:ext uri="{FF2B5EF4-FFF2-40B4-BE49-F238E27FC236}">
                <a16:creationId xmlns:a16="http://schemas.microsoft.com/office/drawing/2014/main" id="{6EA465C3-1D44-F191-3B6E-193A769F46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432" y="3322248"/>
            <a:ext cx="321334" cy="245853"/>
          </a:xfrm>
          <a:prstGeom prst="rect">
            <a:avLst/>
          </a:prstGeom>
        </p:spPr>
      </p:pic>
      <p:pic>
        <p:nvPicPr>
          <p:cNvPr id="8" name="Gráfico 7" descr="Livros com preenchimento sólido">
            <a:extLst>
              <a:ext uri="{FF2B5EF4-FFF2-40B4-BE49-F238E27FC236}">
                <a16:creationId xmlns:a16="http://schemas.microsoft.com/office/drawing/2014/main" id="{9E7FC0BA-3E0F-09CD-1B33-AF3F4D11A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432" y="4206455"/>
            <a:ext cx="321334" cy="24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82769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DE6EA775-E370-5BCF-C890-8D74C85082C1}"/>
              </a:ext>
            </a:extLst>
          </p:cNvPr>
          <p:cNvSpPr txBox="1"/>
          <p:nvPr/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91425" tIns="91425" rIns="91425" bIns="91425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bg1"/>
                </a:solidFill>
              </a:rPr>
              <a:t>REFERÊNCIAS:</a:t>
            </a:r>
            <a:endParaRPr lang="en-US" sz="240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>
              <a:spcAft>
                <a:spcPts val="600"/>
              </a:spcAft>
              <a:buClr>
                <a:schemeClr val="dk1"/>
              </a:buClr>
              <a:buSzPts val="2400"/>
            </a:pPr>
            <a:endParaRPr lang="en-US"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3B67B53-369E-66FB-F989-0EAA72967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20025"/>
            <a:ext cx="8566132" cy="3244098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14999"/>
              </a:lnSpc>
              <a:buNone/>
            </a:pPr>
            <a:r>
              <a:rPr lang="pt-BR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MQQT.ORG CONTRIBUTORS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b="1" dirty="0">
                <a:solidFill>
                  <a:schemeClr val="bg1"/>
                </a:solidFill>
              </a:rPr>
              <a:t>MQTT: The Standard for IoT </a:t>
            </a:r>
            <a:r>
              <a:rPr lang="pt-BR" b="1" dirty="0" err="1">
                <a:solidFill>
                  <a:schemeClr val="bg1"/>
                </a:solidFill>
              </a:rPr>
              <a:t>Messaging</a:t>
            </a:r>
            <a:r>
              <a:rPr lang="pt-BR" dirty="0">
                <a:solidFill>
                  <a:schemeClr val="bg1"/>
                </a:solidFill>
              </a:rPr>
              <a:t>, 22 de outubro de 2020. Disponível em: </a:t>
            </a:r>
            <a:r>
              <a:rPr lang="pt-BR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https://mqtt.org/</a:t>
            </a:r>
            <a:r>
              <a:rPr lang="pt-BR" dirty="0">
                <a:solidFill>
                  <a:schemeClr val="bg1"/>
                </a:solidFill>
              </a:rPr>
              <a:t>. Acesso em: 20 de março de 2024;</a:t>
            </a:r>
            <a:endParaRPr lang="pt-BR">
              <a:solidFill>
                <a:schemeClr val="bg1"/>
              </a:solidFill>
            </a:endParaRPr>
          </a:p>
          <a:p>
            <a:pPr algn="just">
              <a:lnSpc>
                <a:spcPct val="114999"/>
              </a:lnSpc>
              <a:buNone/>
            </a:pPr>
            <a:endParaRPr lang="pt-BR" dirty="0">
              <a:solidFill>
                <a:schemeClr val="bg1"/>
              </a:solidFill>
            </a:endParaRPr>
          </a:p>
          <a:p>
            <a:pPr algn="just">
              <a:lnSpc>
                <a:spcPct val="114999"/>
              </a:lnSpc>
              <a:buNone/>
            </a:pPr>
            <a:r>
              <a:rPr lang="pt-BR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Nitin Dangwal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b="1" err="1">
                <a:solidFill>
                  <a:schemeClr val="bg1"/>
                </a:solidFill>
              </a:rPr>
              <a:t>Salesforce</a:t>
            </a:r>
            <a:r>
              <a:rPr lang="pt-BR" b="1" dirty="0">
                <a:solidFill>
                  <a:schemeClr val="bg1"/>
                </a:solidFill>
              </a:rPr>
              <a:t> IoT Cloud: desafios e benefícios para operações comerciais</a:t>
            </a:r>
            <a:r>
              <a:rPr lang="pt-BR" dirty="0">
                <a:solidFill>
                  <a:schemeClr val="bg1"/>
                </a:solidFill>
              </a:rPr>
              <a:t>, 13 de junho de 2023. Disponível em: </a:t>
            </a:r>
            <a:r>
              <a:rPr lang="en-US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https://cynoteck.com/pt/blog-post/salesforce-iot-cloud-challenges-and-benefits/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err="1">
                <a:solidFill>
                  <a:schemeClr val="bg1"/>
                </a:solidFill>
              </a:rPr>
              <a:t>Acesso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01 de </a:t>
            </a:r>
            <a:r>
              <a:rPr lang="en-US" err="1">
                <a:solidFill>
                  <a:schemeClr val="bg1"/>
                </a:solidFill>
              </a:rPr>
              <a:t>abril</a:t>
            </a:r>
            <a:r>
              <a:rPr lang="en-US" dirty="0">
                <a:solidFill>
                  <a:schemeClr val="bg1"/>
                </a:solidFill>
              </a:rPr>
              <a:t> de 2024;</a:t>
            </a:r>
          </a:p>
          <a:p>
            <a:pPr algn="just">
              <a:lnSpc>
                <a:spcPct val="114999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 algn="just">
              <a:lnSpc>
                <a:spcPct val="114999"/>
              </a:lnSpc>
              <a:buNone/>
            </a:pPr>
            <a:r>
              <a:rPr lang="pt-BR">
                <a:solidFill>
                  <a:schemeClr val="bg1"/>
                </a:solidFill>
              </a:rPr>
              <a:t>WEG EQUIPAMENTOS ELETRICOS S/A, </a:t>
            </a:r>
            <a:r>
              <a:rPr lang="pt-BR" b="1">
                <a:solidFill>
                  <a:schemeClr val="bg1"/>
                </a:solidFill>
              </a:rPr>
              <a:t>Plataforma IoT </a:t>
            </a:r>
            <a:r>
              <a:rPr lang="pt-BR" b="1" err="1">
                <a:solidFill>
                  <a:schemeClr val="bg1"/>
                </a:solidFill>
              </a:rPr>
              <a:t>WEGnology</a:t>
            </a:r>
            <a:r>
              <a:rPr lang="pt-BR" b="1">
                <a:solidFill>
                  <a:schemeClr val="bg1"/>
                </a:solidFill>
              </a:rPr>
              <a:t>®</a:t>
            </a:r>
            <a:r>
              <a:rPr lang="pt-BR">
                <a:solidFill>
                  <a:schemeClr val="bg1"/>
                </a:solidFill>
              </a:rPr>
              <a:t>, novembro de 2023. Disponível em: </a:t>
            </a:r>
            <a:r>
              <a:rPr lang="en-US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https://static.weg.net/medias/downloadcenter/h38/hb9/WEG-PIW-brochures-50136833-pt.pdf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err="1">
                <a:solidFill>
                  <a:schemeClr val="bg1"/>
                </a:solidFill>
              </a:rPr>
              <a:t>Acesso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em</a:t>
            </a:r>
            <a:r>
              <a:rPr lang="en-US">
                <a:solidFill>
                  <a:schemeClr val="bg1"/>
                </a:solidFill>
              </a:rPr>
              <a:t>  22 de </a:t>
            </a:r>
            <a:r>
              <a:rPr lang="en-US" err="1">
                <a:solidFill>
                  <a:schemeClr val="bg1"/>
                </a:solidFill>
              </a:rPr>
              <a:t>março</a:t>
            </a:r>
            <a:r>
              <a:rPr lang="en-US">
                <a:solidFill>
                  <a:schemeClr val="bg1"/>
                </a:solidFill>
              </a:rPr>
              <a:t> de 2024;</a:t>
            </a:r>
            <a:endParaRPr lang="en-US" dirty="0">
              <a:solidFill>
                <a:schemeClr val="bg1"/>
              </a:solidFill>
            </a:endParaRPr>
          </a:p>
          <a:p>
            <a:pPr algn="just">
              <a:lnSpc>
                <a:spcPct val="114999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 algn="just">
              <a:lnSpc>
                <a:spcPct val="114999"/>
              </a:lnSpc>
              <a:buNone/>
            </a:pPr>
            <a:r>
              <a:rPr lang="pt-BR" dirty="0">
                <a:solidFill>
                  <a:schemeClr val="bg1"/>
                </a:solidFill>
              </a:rPr>
              <a:t>WEG EQUIPAMENTOS ELETRICOS S/A, </a:t>
            </a:r>
            <a:r>
              <a:rPr lang="pt-BR" b="1" dirty="0">
                <a:solidFill>
                  <a:schemeClr val="bg1"/>
                </a:solidFill>
              </a:rPr>
              <a:t>WEG Lança versão gratuita da plataforma IoT</a:t>
            </a:r>
            <a:r>
              <a:rPr lang="pt-BR" dirty="0">
                <a:solidFill>
                  <a:schemeClr val="bg1"/>
                </a:solidFill>
              </a:rPr>
              <a:t>, 02/12/2020. Disponível em: </a:t>
            </a:r>
            <a:r>
              <a:rPr lang="pt-BR"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https://www.weg.net/institutional/BR/pt/news/produtos-e-solucoes/weg-lanca-versao-gratuita-da-plataforma-iot-wegnology</a:t>
            </a:r>
            <a:r>
              <a:rPr lang="pt-BR" dirty="0">
                <a:solidFill>
                  <a:schemeClr val="bg1"/>
                </a:solidFill>
              </a:rPr>
              <a:t>. Acesso em 15 de março de 2024;</a:t>
            </a:r>
            <a:endParaRPr lang="en-US" dirty="0">
              <a:solidFill>
                <a:schemeClr val="bg1"/>
              </a:solidFill>
            </a:endParaRPr>
          </a:p>
          <a:p>
            <a:pPr algn="just">
              <a:lnSpc>
                <a:spcPct val="114999"/>
              </a:lnSpc>
              <a:buNone/>
            </a:pPr>
            <a:endParaRPr lang="pt-BR" dirty="0">
              <a:solidFill>
                <a:schemeClr val="bg1"/>
              </a:solidFill>
            </a:endParaRPr>
          </a:p>
          <a:p>
            <a:pPr algn="just">
              <a:lnSpc>
                <a:spcPct val="114999"/>
              </a:lnSpc>
              <a:buNone/>
            </a:pPr>
            <a:r>
              <a:rPr lang="pt-BR"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XMPP.ORG CONTRIBUTORS</a:t>
            </a:r>
            <a:r>
              <a:rPr lang="pt-BR">
                <a:solidFill>
                  <a:schemeClr val="bg1"/>
                </a:solidFill>
              </a:rPr>
              <a:t>, </a:t>
            </a:r>
            <a:r>
              <a:rPr lang="pt-BR" b="1">
                <a:solidFill>
                  <a:schemeClr val="bg1"/>
                </a:solidFill>
              </a:rPr>
              <a:t>XMPP | The universal </a:t>
            </a:r>
            <a:r>
              <a:rPr lang="pt-BR" b="1" err="1">
                <a:solidFill>
                  <a:schemeClr val="bg1"/>
                </a:solidFill>
              </a:rPr>
              <a:t>messaging</a:t>
            </a:r>
            <a:r>
              <a:rPr lang="pt-BR" b="1">
                <a:solidFill>
                  <a:schemeClr val="bg1"/>
                </a:solidFill>
              </a:rPr>
              <a:t> standard</a:t>
            </a:r>
            <a:r>
              <a:rPr lang="pt-BR">
                <a:solidFill>
                  <a:schemeClr val="bg1"/>
                </a:solidFill>
              </a:rPr>
              <a:t>, 13 de janeiro de 2014. Disponível em: </a:t>
            </a:r>
            <a:r>
              <a:rPr lang="pt-BR"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https://xmpp.org/</a:t>
            </a:r>
            <a:r>
              <a:rPr lang="pt-BR">
                <a:solidFill>
                  <a:schemeClr val="bg1"/>
                </a:solidFill>
              </a:rPr>
              <a:t>. Acesso em 01 de abril de 2024</a:t>
            </a:r>
            <a:endParaRPr lang="en-US">
              <a:solidFill>
                <a:schemeClr val="bg1"/>
              </a:solidFill>
            </a:endParaRPr>
          </a:p>
          <a:p>
            <a:pPr algn="just">
              <a:lnSpc>
                <a:spcPct val="114999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52400" indent="0" algn="just">
              <a:lnSpc>
                <a:spcPct val="114999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52400" indent="0" algn="just">
              <a:lnSpc>
                <a:spcPct val="114999"/>
              </a:lnSpc>
              <a:buNone/>
            </a:pPr>
            <a:endParaRPr lang="pt-BR" sz="1100" dirty="0">
              <a:solidFill>
                <a:srgbClr val="FFFFFF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endParaRPr lang="pt-BR" sz="1100" dirty="0">
              <a:solidFill>
                <a:srgbClr val="FFFFFF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endParaRPr lang="en-US" sz="1100" dirty="0">
              <a:solidFill>
                <a:srgbClr val="FFFFFF"/>
              </a:solidFill>
            </a:endParaRPr>
          </a:p>
          <a:p>
            <a:pPr marL="152400" indent="0" algn="ctr">
              <a:lnSpc>
                <a:spcPct val="114999"/>
              </a:lnSpc>
              <a:buNone/>
            </a:pPr>
            <a:endParaRPr lang="en-US" sz="1100" dirty="0">
              <a:solidFill>
                <a:srgbClr val="FFFFFF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endParaRPr lang="en-US" sz="1100" dirty="0">
              <a:solidFill>
                <a:srgbClr val="FFFFFF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endParaRPr lang="en-US" sz="1100" dirty="0">
              <a:solidFill>
                <a:srgbClr val="FFFFFF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endParaRPr lang="en-US" dirty="0"/>
          </a:p>
          <a:p>
            <a:pPr marL="152400" indent="0">
              <a:lnSpc>
                <a:spcPct val="114999"/>
              </a:lnSpc>
              <a:buNone/>
            </a:pPr>
            <a:endParaRPr lang="en-US" dirty="0"/>
          </a:p>
        </p:txBody>
      </p:sp>
      <p:pic>
        <p:nvPicPr>
          <p:cNvPr id="3" name="Imagem 2" descr="Parceiro Estácio 3.0">
            <a:extLst>
              <a:ext uri="{FF2B5EF4-FFF2-40B4-BE49-F238E27FC236}">
                <a16:creationId xmlns:a16="http://schemas.microsoft.com/office/drawing/2014/main" id="{35A12E3B-BEB3-A470-D155-AEA8066327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9624" y="121504"/>
            <a:ext cx="3006970" cy="868307"/>
          </a:xfrm>
          <a:prstGeom prst="rect">
            <a:avLst/>
          </a:prstGeom>
        </p:spPr>
      </p:pic>
      <p:pic>
        <p:nvPicPr>
          <p:cNvPr id="4" name="Gráfico 3" descr="Livros com preenchimento sólido">
            <a:extLst>
              <a:ext uri="{FF2B5EF4-FFF2-40B4-BE49-F238E27FC236}">
                <a16:creationId xmlns:a16="http://schemas.microsoft.com/office/drawing/2014/main" id="{DDBCADA8-2542-9DC2-5511-30D15A11A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432" y="1187210"/>
            <a:ext cx="321334" cy="245853"/>
          </a:xfrm>
          <a:prstGeom prst="rect">
            <a:avLst/>
          </a:prstGeom>
        </p:spPr>
      </p:pic>
      <p:pic>
        <p:nvPicPr>
          <p:cNvPr id="5" name="Gráfico 4" descr="Livros com preenchimento sólido">
            <a:extLst>
              <a:ext uri="{FF2B5EF4-FFF2-40B4-BE49-F238E27FC236}">
                <a16:creationId xmlns:a16="http://schemas.microsoft.com/office/drawing/2014/main" id="{6E1A0605-DA61-43AF-BEA9-B7183D3560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432" y="1823408"/>
            <a:ext cx="321334" cy="245853"/>
          </a:xfrm>
          <a:prstGeom prst="rect">
            <a:avLst/>
          </a:prstGeom>
        </p:spPr>
      </p:pic>
      <p:pic>
        <p:nvPicPr>
          <p:cNvPr id="7" name="Gráfico 6" descr="Livros com preenchimento sólido">
            <a:extLst>
              <a:ext uri="{FF2B5EF4-FFF2-40B4-BE49-F238E27FC236}">
                <a16:creationId xmlns:a16="http://schemas.microsoft.com/office/drawing/2014/main" id="{87C29529-3EAD-A78C-6954-1E43A59580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432" y="2675266"/>
            <a:ext cx="321334" cy="245853"/>
          </a:xfrm>
          <a:prstGeom prst="rect">
            <a:avLst/>
          </a:prstGeom>
        </p:spPr>
      </p:pic>
      <p:pic>
        <p:nvPicPr>
          <p:cNvPr id="8" name="Gráfico 7" descr="Livros com preenchimento sólido">
            <a:extLst>
              <a:ext uri="{FF2B5EF4-FFF2-40B4-BE49-F238E27FC236}">
                <a16:creationId xmlns:a16="http://schemas.microsoft.com/office/drawing/2014/main" id="{E5987F6A-91C9-60DC-DBBE-62B436B83A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432" y="3559473"/>
            <a:ext cx="321334" cy="245853"/>
          </a:xfrm>
          <a:prstGeom prst="rect">
            <a:avLst/>
          </a:prstGeom>
        </p:spPr>
      </p:pic>
      <p:pic>
        <p:nvPicPr>
          <p:cNvPr id="9" name="Gráfico 8" descr="Livros com preenchimento sólido">
            <a:extLst>
              <a:ext uri="{FF2B5EF4-FFF2-40B4-BE49-F238E27FC236}">
                <a16:creationId xmlns:a16="http://schemas.microsoft.com/office/drawing/2014/main" id="{BDBDC9E3-C31A-3297-1E23-44BE46B299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8215" y="4432897"/>
            <a:ext cx="321334" cy="24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52721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7AE4B413-F9FD-C62E-BD3E-F56A04035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94" y="2331221"/>
            <a:ext cx="1386840" cy="1165860"/>
          </a:xfrm>
          <a:prstGeom prst="rect">
            <a:avLst/>
          </a:prstGeom>
        </p:spPr>
      </p:pic>
      <p:pic>
        <p:nvPicPr>
          <p:cNvPr id="8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0AD2E7B-5250-42A7-34D9-8FBAA004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8558"/>
            <a:ext cx="4572000" cy="2574324"/>
          </a:xfrm>
          <a:prstGeom prst="rect">
            <a:avLst/>
          </a:prstGeom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E6EA775-E370-5BCF-C890-8D74C85082C1}"/>
              </a:ext>
            </a:extLst>
          </p:cNvPr>
          <p:cNvSpPr txBox="1"/>
          <p:nvPr/>
        </p:nvSpPr>
        <p:spPr>
          <a:xfrm>
            <a:off x="265500" y="183515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91425" tIns="91425" rIns="91425" bIns="9142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4200"/>
            </a:pPr>
            <a:r>
              <a:rPr lang="en-US" sz="2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ALGUMA PERGUNTA?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buSzPts val="4200"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9D5344-4BB3-76E4-BDE1-98E463362D05}"/>
              </a:ext>
            </a:extLst>
          </p:cNvPr>
          <p:cNvSpPr txBox="1"/>
          <p:nvPr/>
        </p:nvSpPr>
        <p:spPr>
          <a:xfrm>
            <a:off x="4572000" y="1089660"/>
            <a:ext cx="4572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chemeClr val="accent1">
                    <a:lumMod val="75000"/>
                  </a:schemeClr>
                </a:solidFill>
              </a:rPr>
              <a:t>GUARDE PARA SÍ MESMO!</a:t>
            </a:r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6D5E1E-088F-AC41-E056-371B4AAA53F3}"/>
              </a:ext>
            </a:extLst>
          </p:cNvPr>
          <p:cNvSpPr txBox="1"/>
          <p:nvPr/>
        </p:nvSpPr>
        <p:spPr>
          <a:xfrm>
            <a:off x="4571999" y="1554480"/>
            <a:ext cx="4572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chemeClr val="accent1">
                    <a:lumMod val="75000"/>
                  </a:schemeClr>
                </a:solidFill>
              </a:rPr>
              <a:t>OBRIGADO.</a:t>
            </a:r>
          </a:p>
        </p:txBody>
      </p:sp>
      <p:pic>
        <p:nvPicPr>
          <p:cNvPr id="16" name="Imagem 15" descr="Parceiro Estácio 3.0">
            <a:extLst>
              <a:ext uri="{FF2B5EF4-FFF2-40B4-BE49-F238E27FC236}">
                <a16:creationId xmlns:a16="http://schemas.microsoft.com/office/drawing/2014/main" id="{54CBDA90-9EB1-2786-F507-3C80E4483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64" y="326381"/>
            <a:ext cx="3006970" cy="86830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889D76A-A9B1-8D47-34BF-91CD51BD3B9C}"/>
              </a:ext>
            </a:extLst>
          </p:cNvPr>
          <p:cNvSpPr txBox="1"/>
          <p:nvPr/>
        </p:nvSpPr>
        <p:spPr>
          <a:xfrm>
            <a:off x="4572000" y="3733800"/>
            <a:ext cx="45720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342900" algn="ctr"/>
            <a:r>
              <a:rPr lang="en-US" sz="1000">
                <a:solidFill>
                  <a:schemeClr val="accent1">
                    <a:lumMod val="75000"/>
                  </a:schemeClr>
                </a:solidFill>
              </a:rPr>
              <a:t>Emerson Rosa</a:t>
            </a:r>
          </a:p>
          <a:p>
            <a:pPr marL="457200" indent="-342900" algn="ctr"/>
            <a:r>
              <a:rPr lang="en-US" sz="1000">
                <a:solidFill>
                  <a:schemeClr val="accent1">
                    <a:lumMod val="75000"/>
                  </a:schemeClr>
                </a:solidFill>
              </a:rPr>
              <a:t>Gustavo Rodrigues</a:t>
            </a:r>
          </a:p>
          <a:p>
            <a:pPr marL="457200" indent="-342900" algn="ctr"/>
            <a:r>
              <a:rPr lang="en-US" sz="1000">
                <a:solidFill>
                  <a:schemeClr val="accent1">
                    <a:lumMod val="75000"/>
                  </a:schemeClr>
                </a:solidFill>
              </a:rPr>
              <a:t>Hugo Jacob</a:t>
            </a:r>
          </a:p>
          <a:p>
            <a:pPr marL="457200" indent="-342900" algn="ctr"/>
            <a:r>
              <a:rPr lang="en-US" sz="1000">
                <a:solidFill>
                  <a:schemeClr val="accent1">
                    <a:lumMod val="75000"/>
                  </a:schemeClr>
                </a:solidFill>
              </a:rPr>
              <a:t>Leticia Fernandes</a:t>
            </a:r>
          </a:p>
          <a:p>
            <a:pPr marL="457200" indent="-342900" algn="ctr"/>
            <a:endParaRPr lang="en-US" sz="100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342900" algn="ctr"/>
            <a:r>
              <a:rPr lang="en-US" sz="1000">
                <a:solidFill>
                  <a:schemeClr val="accent1">
                    <a:lumMod val="75000"/>
                  </a:schemeClr>
                </a:solidFill>
              </a:rPr>
              <a:t>05/04/2024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A57260F-9AFD-C70F-283D-D816C54C4C47}"/>
              </a:ext>
            </a:extLst>
          </p:cNvPr>
          <p:cNvSpPr txBox="1"/>
          <p:nvPr/>
        </p:nvSpPr>
        <p:spPr>
          <a:xfrm>
            <a:off x="4572000" y="1889760"/>
            <a:ext cx="45720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>
                <a:solidFill>
                  <a:schemeClr val="accent1">
                    <a:lumMod val="75000"/>
                  </a:schemeClr>
                </a:solidFill>
              </a:rPr>
              <a:t>(se não perguntar no nosso, não perguntamos no seu)</a:t>
            </a:r>
          </a:p>
        </p:txBody>
      </p:sp>
    </p:spTree>
    <p:extLst>
      <p:ext uri="{BB962C8B-B14F-4D97-AF65-F5344CB8AC3E}">
        <p14:creationId xmlns:p14="http://schemas.microsoft.com/office/powerpoint/2010/main" val="279679326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EFAAC-8A1D-EE53-A0C8-5ADBA3D5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18" y="525631"/>
            <a:ext cx="6367800" cy="4090800"/>
          </a:xfrm>
          <a:custGeom>
            <a:avLst/>
            <a:gdLst>
              <a:gd name="connsiteX0" fmla="*/ 0 w 6367800"/>
              <a:gd name="connsiteY0" fmla="*/ 0 h 4090800"/>
              <a:gd name="connsiteX1" fmla="*/ 6367800 w 6367800"/>
              <a:gd name="connsiteY1" fmla="*/ 0 h 4090800"/>
              <a:gd name="connsiteX2" fmla="*/ 6367800 w 6367800"/>
              <a:gd name="connsiteY2" fmla="*/ 4090800 h 4090800"/>
              <a:gd name="connsiteX3" fmla="*/ 0 w 6367800"/>
              <a:gd name="connsiteY3" fmla="*/ 4090800 h 4090800"/>
              <a:gd name="connsiteX4" fmla="*/ 0 w 6367800"/>
              <a:gd name="connsiteY4" fmla="*/ 0 h 40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7800" h="4090800" extrusionOk="0">
                <a:moveTo>
                  <a:pt x="0" y="0"/>
                </a:moveTo>
                <a:cubicBezTo>
                  <a:pt x="1009725" y="-113254"/>
                  <a:pt x="3947479" y="102601"/>
                  <a:pt x="6367800" y="0"/>
                </a:cubicBezTo>
                <a:cubicBezTo>
                  <a:pt x="6314975" y="541237"/>
                  <a:pt x="6490974" y="3600864"/>
                  <a:pt x="6367800" y="4090800"/>
                </a:cubicBezTo>
                <a:cubicBezTo>
                  <a:pt x="5357888" y="4146610"/>
                  <a:pt x="791205" y="4259758"/>
                  <a:pt x="0" y="4090800"/>
                </a:cubicBezTo>
                <a:cubicBezTo>
                  <a:pt x="-144930" y="2290557"/>
                  <a:pt x="-18259" y="662950"/>
                  <a:pt x="0" y="0"/>
                </a:cubicBezTo>
                <a:close/>
              </a:path>
            </a:pathLst>
          </a:custGeom>
          <a:noFill/>
          <a:ln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pt-BR">
                <a:solidFill>
                  <a:schemeClr val="bg1"/>
                </a:solidFill>
                <a:highlight>
                  <a:srgbClr val="0D5BDC"/>
                </a:highlight>
              </a:rPr>
              <a:t> AWS IOT CLOUD 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A6B95DF9-7A8F-37AC-1ACD-443B96C5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30" y="750570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5633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AMAZON WEB SERVICE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811780" y="883920"/>
            <a:ext cx="30708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Software de dispositivo</a:t>
            </a:r>
          </a:p>
        </p:txBody>
      </p:sp>
      <p:pic>
        <p:nvPicPr>
          <p:cNvPr id="33" name="Gráfico 32" descr="Rede online com preenchimento sólido">
            <a:extLst>
              <a:ext uri="{FF2B5EF4-FFF2-40B4-BE49-F238E27FC236}">
                <a16:creationId xmlns:a16="http://schemas.microsoft.com/office/drawing/2014/main" id="{8F014999-2927-9E2F-A9DC-A2056EE8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0320" y="883920"/>
            <a:ext cx="388620" cy="388620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454CB9E-199B-156C-C633-998E283E8B37}"/>
              </a:ext>
            </a:extLst>
          </p:cNvPr>
          <p:cNvGrpSpPr/>
          <p:nvPr/>
        </p:nvGrpSpPr>
        <p:grpSpPr>
          <a:xfrm>
            <a:off x="508310" y="1828800"/>
            <a:ext cx="1545281" cy="342900"/>
            <a:chOff x="508310" y="1828800"/>
            <a:chExt cx="1545281" cy="342900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BE15093-14EC-35FD-991A-31E6434F6C4F}"/>
                </a:ext>
              </a:extLst>
            </p:cNvPr>
            <p:cNvSpPr txBox="1"/>
            <p:nvPr/>
          </p:nvSpPr>
          <p:spPr>
            <a:xfrm>
              <a:off x="907008" y="1850831"/>
              <a:ext cx="114658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err="1"/>
                <a:t>FreeRTOS</a:t>
              </a:r>
            </a:p>
          </p:txBody>
        </p:sp>
        <p:pic>
          <p:nvPicPr>
            <p:cNvPr id="2" name="Gráfico 1">
              <a:extLst>
                <a:ext uri="{FF2B5EF4-FFF2-40B4-BE49-F238E27FC236}">
                  <a16:creationId xmlns:a16="http://schemas.microsoft.com/office/drawing/2014/main" id="{26596C6B-2836-8ED9-E0E2-60BA4C3C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8310" y="1828800"/>
              <a:ext cx="419100" cy="342900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049F7E4-68DB-5E4D-CBC3-E668279C40CA}"/>
              </a:ext>
            </a:extLst>
          </p:cNvPr>
          <p:cNvGrpSpPr/>
          <p:nvPr/>
        </p:nvGrpSpPr>
        <p:grpSpPr>
          <a:xfrm>
            <a:off x="510168" y="2461631"/>
            <a:ext cx="3073367" cy="457200"/>
            <a:chOff x="510168" y="2461631"/>
            <a:chExt cx="3073367" cy="457200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97A08F8-87D6-ADD1-CA2D-574E87B98548}"/>
                </a:ext>
              </a:extLst>
            </p:cNvPr>
            <p:cNvSpPr txBox="1"/>
            <p:nvPr/>
          </p:nvSpPr>
          <p:spPr>
            <a:xfrm>
              <a:off x="905890" y="2569054"/>
              <a:ext cx="267764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err="1"/>
                <a:t>Amazon</a:t>
              </a:r>
              <a:r>
                <a:rPr lang="pt-BR"/>
                <a:t> </a:t>
              </a:r>
              <a:r>
                <a:rPr lang="pt-BR" err="1"/>
                <a:t>Kinesis</a:t>
              </a:r>
              <a:r>
                <a:rPr lang="pt-BR"/>
                <a:t> </a:t>
              </a:r>
              <a:r>
                <a:rPr lang="pt-BR" err="1"/>
                <a:t>Video</a:t>
              </a:r>
              <a:r>
                <a:rPr lang="pt-BR"/>
                <a:t> </a:t>
              </a:r>
              <a:r>
                <a:rPr lang="pt-BR" err="1"/>
                <a:t>Streams</a:t>
              </a:r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DB35BA81-7484-9669-585A-14CCC350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0168" y="2461631"/>
              <a:ext cx="457200" cy="4572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27C78A1-D5BB-2359-199E-52716464516F}"/>
              </a:ext>
            </a:extLst>
          </p:cNvPr>
          <p:cNvGrpSpPr/>
          <p:nvPr/>
        </p:nvGrpSpPr>
        <p:grpSpPr>
          <a:xfrm>
            <a:off x="566622" y="3953804"/>
            <a:ext cx="2292549" cy="400050"/>
            <a:chOff x="566622" y="3953804"/>
            <a:chExt cx="2292549" cy="400050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A31CBA73-AF6D-888D-48BA-01DB7203D5A1}"/>
                </a:ext>
              </a:extLst>
            </p:cNvPr>
            <p:cNvSpPr txBox="1"/>
            <p:nvPr/>
          </p:nvSpPr>
          <p:spPr>
            <a:xfrm>
              <a:off x="926799" y="3996598"/>
              <a:ext cx="193237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/>
                <a:t>AWS</a:t>
              </a:r>
              <a:r>
                <a:rPr lang="pt-BR" sz="1100"/>
                <a:t> </a:t>
              </a:r>
              <a:r>
                <a:rPr lang="pt-BR"/>
                <a:t>IoT </a:t>
              </a:r>
              <a:r>
                <a:rPr lang="pt-BR" err="1"/>
                <a:t>Greengrass</a:t>
              </a:r>
              <a:endParaRPr lang="pt-BR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FC7DC0AA-D697-74E6-74E5-CB29B9A2E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6622" y="3953804"/>
              <a:ext cx="400050" cy="40005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7548B0D-FBB8-1DF3-A1C2-BA4CF75E4490}"/>
              </a:ext>
            </a:extLst>
          </p:cNvPr>
          <p:cNvGrpSpPr/>
          <p:nvPr/>
        </p:nvGrpSpPr>
        <p:grpSpPr>
          <a:xfrm>
            <a:off x="510169" y="3207369"/>
            <a:ext cx="2328094" cy="457200"/>
            <a:chOff x="510169" y="3207369"/>
            <a:chExt cx="2328094" cy="45720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6FE81F9-1004-9338-3412-A2930694ABEF}"/>
                </a:ext>
              </a:extLst>
            </p:cNvPr>
            <p:cNvSpPr txBox="1"/>
            <p:nvPr/>
          </p:nvSpPr>
          <p:spPr>
            <a:xfrm>
              <a:off x="905891" y="3284404"/>
              <a:ext cx="193237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/>
                <a:t>AWS IoT </a:t>
              </a:r>
              <a:r>
                <a:rPr lang="pt-BR" err="1"/>
                <a:t>Expresslink</a:t>
              </a:r>
              <a:endParaRPr lang="pt-BR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84F61AA6-F7D6-606F-D8CC-AD4B83B39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0169" y="3207369"/>
              <a:ext cx="457200" cy="457200"/>
            </a:xfrm>
            <a:prstGeom prst="rect">
              <a:avLst/>
            </a:prstGeom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640682" y="2502147"/>
            <a:ext cx="3761483" cy="523220"/>
            <a:chOff x="5072792" y="2523056"/>
            <a:chExt cx="3761483" cy="523220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40505" y="2523056"/>
              <a:ext cx="349377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Processamento</a:t>
              </a:r>
              <a:r>
                <a:rPr lang="pt-BR"/>
                <a:t> </a:t>
              </a:r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de vídeos e dados temporizados por dispositivos conectados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640681" y="3133584"/>
            <a:ext cx="3529073" cy="523220"/>
            <a:chOff x="5072791" y="2994194"/>
            <a:chExt cx="3529073" cy="523220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40504" y="2994194"/>
              <a:ext cx="32613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Suporte para processamento de dados em grande escala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640679" y="3781749"/>
            <a:ext cx="3543013" cy="320662"/>
            <a:chOff x="5058850" y="3475090"/>
            <a:chExt cx="3543013" cy="320662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26136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Ideal para aplicações de streaming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A32B5964-DB16-446B-36A1-84CF7BD43ED5}"/>
              </a:ext>
            </a:extLst>
          </p:cNvPr>
          <p:cNvGrpSpPr/>
          <p:nvPr/>
        </p:nvGrpSpPr>
        <p:grpSpPr>
          <a:xfrm>
            <a:off x="4640679" y="4402035"/>
            <a:ext cx="3543012" cy="307777"/>
            <a:chOff x="5072789" y="3997803"/>
            <a:chExt cx="3543012" cy="307777"/>
          </a:xfrm>
        </p:grpSpPr>
        <p:pic>
          <p:nvPicPr>
            <p:cNvPr id="17" name="Gráfico 16" descr="Nuvem com preenchimento sólido">
              <a:extLst>
                <a:ext uri="{FF2B5EF4-FFF2-40B4-BE49-F238E27FC236}">
                  <a16:creationId xmlns:a16="http://schemas.microsoft.com/office/drawing/2014/main" id="{04A4FC39-AF50-5C1C-1704-072FB4CA5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72789" y="4015343"/>
              <a:ext cx="282213" cy="282213"/>
            </a:xfrm>
            <a:prstGeom prst="rect">
              <a:avLst/>
            </a:prstGeom>
          </p:spPr>
        </p:pic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BA19162-8C1B-8DFF-3063-97C0D4BB172E}"/>
                </a:ext>
              </a:extLst>
            </p:cNvPr>
            <p:cNvSpPr txBox="1"/>
            <p:nvPr/>
          </p:nvSpPr>
          <p:spPr>
            <a:xfrm>
              <a:off x="5354441" y="3997803"/>
              <a:ext cx="326136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Suporte para dados multimídia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61076E5-EE18-758C-8B40-1BFFFAD4BE78}"/>
              </a:ext>
            </a:extLst>
          </p:cNvPr>
          <p:cNvGrpSpPr/>
          <p:nvPr/>
        </p:nvGrpSpPr>
        <p:grpSpPr>
          <a:xfrm>
            <a:off x="4545515" y="1771648"/>
            <a:ext cx="3686682" cy="457200"/>
            <a:chOff x="4545515" y="1771648"/>
            <a:chExt cx="3686682" cy="457200"/>
          </a:xfrm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11CC5296-159C-959D-B992-3FC97E51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45515" y="1771648"/>
              <a:ext cx="457200" cy="4572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ECFA3C2-FB13-B2C4-5540-6DF35BDA40E7}"/>
                </a:ext>
              </a:extLst>
            </p:cNvPr>
            <p:cNvSpPr txBox="1"/>
            <p:nvPr/>
          </p:nvSpPr>
          <p:spPr>
            <a:xfrm>
              <a:off x="4948206" y="1830286"/>
              <a:ext cx="3283991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600" b="1" err="1">
                  <a:solidFill>
                    <a:srgbClr val="0C5ADB"/>
                  </a:solidFill>
                </a:rPr>
                <a:t>Amazon</a:t>
              </a:r>
              <a:r>
                <a:rPr lang="pt-BR" sz="1600">
                  <a:solidFill>
                    <a:srgbClr val="0C5ADB"/>
                  </a:solidFill>
                </a:rPr>
                <a:t> </a:t>
              </a:r>
              <a:r>
                <a:rPr lang="pt-BR" sz="1600" b="1" err="1">
                  <a:solidFill>
                    <a:srgbClr val="0C5ADB"/>
                  </a:solidFill>
                </a:rPr>
                <a:t>Kinesis</a:t>
              </a:r>
              <a:r>
                <a:rPr lang="pt-BR" sz="1600" b="1">
                  <a:solidFill>
                    <a:srgbClr val="0C5ADB"/>
                  </a:solidFill>
                </a:rPr>
                <a:t> </a:t>
              </a:r>
              <a:r>
                <a:rPr lang="pt-BR" sz="1600" b="1" err="1">
                  <a:solidFill>
                    <a:srgbClr val="0C5ADB"/>
                  </a:solidFill>
                </a:rPr>
                <a:t>Video</a:t>
              </a:r>
              <a:r>
                <a:rPr lang="pt-BR" sz="1600" b="1">
                  <a:solidFill>
                    <a:srgbClr val="0C5ADB"/>
                  </a:solidFill>
                </a:rPr>
                <a:t> </a:t>
              </a:r>
              <a:r>
                <a:rPr lang="pt-BR" sz="1600" b="1" err="1">
                  <a:solidFill>
                    <a:srgbClr val="0C5ADB"/>
                  </a:solidFill>
                </a:rPr>
                <a:t>Streams</a:t>
              </a:r>
              <a:endParaRPr lang="pt-BR" sz="1600" b="1">
                <a:solidFill>
                  <a:srgbClr val="0C5ADB"/>
                </a:solidFill>
              </a:endParaRPr>
            </a:p>
          </p:txBody>
        </p:sp>
      </p:grp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8E022146-51E1-B738-70E2-4A456A6BD1E4}"/>
              </a:ext>
            </a:extLst>
          </p:cNvPr>
          <p:cNvCxnSpPr/>
          <p:nvPr/>
        </p:nvCxnSpPr>
        <p:spPr>
          <a:xfrm flipV="1">
            <a:off x="3581400" y="1992630"/>
            <a:ext cx="922020" cy="708660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4674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AMAZON WEB SERVICE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283399" y="809207"/>
            <a:ext cx="485505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Conectividade e serviços de controle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454CB9E-199B-156C-C633-998E283E8B37}"/>
              </a:ext>
            </a:extLst>
          </p:cNvPr>
          <p:cNvGrpSpPr/>
          <p:nvPr/>
        </p:nvGrpSpPr>
        <p:grpSpPr>
          <a:xfrm>
            <a:off x="537618" y="1828800"/>
            <a:ext cx="1745966" cy="342900"/>
            <a:chOff x="537618" y="1828800"/>
            <a:chExt cx="1745966" cy="342900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BE15093-14EC-35FD-991A-31E6434F6C4F}"/>
                </a:ext>
              </a:extLst>
            </p:cNvPr>
            <p:cNvSpPr txBox="1"/>
            <p:nvPr/>
          </p:nvSpPr>
          <p:spPr>
            <a:xfrm>
              <a:off x="907008" y="1829923"/>
              <a:ext cx="137657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/>
                <a:t>AWS IoT Core</a:t>
              </a:r>
            </a:p>
          </p:txBody>
        </p:sp>
        <p:pic>
          <p:nvPicPr>
            <p:cNvPr id="2" name="Gráfico 1">
              <a:extLst>
                <a:ext uri="{FF2B5EF4-FFF2-40B4-BE49-F238E27FC236}">
                  <a16:creationId xmlns:a16="http://schemas.microsoft.com/office/drawing/2014/main" id="{26596C6B-2836-8ED9-E0E2-60BA4C3C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7618" y="1828800"/>
              <a:ext cx="360484" cy="342900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049F7E4-68DB-5E4D-CBC3-E668279C40CA}"/>
              </a:ext>
            </a:extLst>
          </p:cNvPr>
          <p:cNvGrpSpPr/>
          <p:nvPr/>
        </p:nvGrpSpPr>
        <p:grpSpPr>
          <a:xfrm>
            <a:off x="541341" y="2461631"/>
            <a:ext cx="2665841" cy="457200"/>
            <a:chOff x="541341" y="2461631"/>
            <a:chExt cx="2665841" cy="457200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97A08F8-87D6-ADD1-CA2D-574E87B98548}"/>
                </a:ext>
              </a:extLst>
            </p:cNvPr>
            <p:cNvSpPr txBox="1"/>
            <p:nvPr/>
          </p:nvSpPr>
          <p:spPr>
            <a:xfrm>
              <a:off x="905890" y="2569054"/>
              <a:ext cx="230129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/>
                <a:t>AWS IoT Device Defender</a:t>
              </a:r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DB35BA81-7484-9669-585A-14CCC350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341" y="2461631"/>
              <a:ext cx="394854" cy="4572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27C78A1-D5BB-2359-199E-52716464516F}"/>
              </a:ext>
            </a:extLst>
          </p:cNvPr>
          <p:cNvGrpSpPr/>
          <p:nvPr/>
        </p:nvGrpSpPr>
        <p:grpSpPr>
          <a:xfrm>
            <a:off x="576379" y="3963561"/>
            <a:ext cx="2282792" cy="380535"/>
            <a:chOff x="576379" y="3963561"/>
            <a:chExt cx="2282792" cy="380535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A31CBA73-AF6D-888D-48BA-01DB7203D5A1}"/>
                </a:ext>
              </a:extLst>
            </p:cNvPr>
            <p:cNvSpPr txBox="1"/>
            <p:nvPr/>
          </p:nvSpPr>
          <p:spPr>
            <a:xfrm>
              <a:off x="926799" y="3996598"/>
              <a:ext cx="193237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/>
                <a:t>AWS</a:t>
              </a:r>
              <a:r>
                <a:rPr lang="pt-BR" sz="1100"/>
                <a:t> </a:t>
              </a:r>
              <a:r>
                <a:rPr lang="pt-BR"/>
                <a:t>IoT </a:t>
              </a:r>
              <a:r>
                <a:rPr lang="pt-BR" err="1"/>
                <a:t>FleetWise</a:t>
              </a:r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FC7DC0AA-D697-74E6-74E5-CB29B9A2E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379" y="3963561"/>
              <a:ext cx="380535" cy="380535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7548B0D-FBB8-1DF3-A1C2-BA4CF75E4490}"/>
              </a:ext>
            </a:extLst>
          </p:cNvPr>
          <p:cNvGrpSpPr/>
          <p:nvPr/>
        </p:nvGrpSpPr>
        <p:grpSpPr>
          <a:xfrm>
            <a:off x="536146" y="3207369"/>
            <a:ext cx="2957251" cy="457200"/>
            <a:chOff x="536146" y="3207369"/>
            <a:chExt cx="2957251" cy="45720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6FE81F9-1004-9338-3412-A2930694ABEF}"/>
                </a:ext>
              </a:extLst>
            </p:cNvPr>
            <p:cNvSpPr txBox="1"/>
            <p:nvPr/>
          </p:nvSpPr>
          <p:spPr>
            <a:xfrm>
              <a:off x="905891" y="3284404"/>
              <a:ext cx="258750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/>
                <a:t>AWS IoT Device Management</a:t>
              </a:r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84F61AA6-F7D6-606F-D8CC-AD4B83B39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6146" y="3207369"/>
              <a:ext cx="405245" cy="457200"/>
            </a:xfrm>
            <a:prstGeom prst="rect">
              <a:avLst/>
            </a:prstGeom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640682" y="2460330"/>
            <a:ext cx="3914813" cy="523220"/>
            <a:chOff x="5072792" y="2481239"/>
            <a:chExt cx="3914813" cy="523220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05658" y="2481239"/>
              <a:ext cx="368194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Transferência de dados veiculares para a nuvem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633711" y="3210249"/>
            <a:ext cx="3849670" cy="523220"/>
            <a:chOff x="5072791" y="2924499"/>
            <a:chExt cx="3849670" cy="523220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12626" y="2924499"/>
              <a:ext cx="360983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Suporte para coleta e transformação de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633709" y="4081438"/>
            <a:ext cx="3556952" cy="523220"/>
            <a:chOff x="5058850" y="3447212"/>
            <a:chExt cx="3556952" cy="523220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54442" y="3447212"/>
              <a:ext cx="32613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Ideal para gerenciamento de frotas e veículos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61076E5-EE18-758C-8B40-1BFFFAD4BE78}"/>
              </a:ext>
            </a:extLst>
          </p:cNvPr>
          <p:cNvGrpSpPr/>
          <p:nvPr/>
        </p:nvGrpSpPr>
        <p:grpSpPr>
          <a:xfrm>
            <a:off x="4545515" y="1771648"/>
            <a:ext cx="3686682" cy="457200"/>
            <a:chOff x="4545515" y="1771648"/>
            <a:chExt cx="3686682" cy="457200"/>
          </a:xfrm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11CC5296-159C-959D-B992-3FC97E51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45515" y="1771648"/>
              <a:ext cx="457200" cy="4572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ECFA3C2-FB13-B2C4-5540-6DF35BDA40E7}"/>
                </a:ext>
              </a:extLst>
            </p:cNvPr>
            <p:cNvSpPr txBox="1"/>
            <p:nvPr/>
          </p:nvSpPr>
          <p:spPr>
            <a:xfrm>
              <a:off x="4948206" y="1830286"/>
              <a:ext cx="3283991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600" b="1">
                  <a:solidFill>
                    <a:srgbClr val="0C5ADB"/>
                  </a:solidFill>
                </a:rPr>
                <a:t>AWS IoT </a:t>
              </a:r>
              <a:r>
                <a:rPr lang="pt-BR" sz="1600" b="1" err="1">
                  <a:solidFill>
                    <a:srgbClr val="0C5ADB"/>
                  </a:solidFill>
                </a:rPr>
                <a:t>FleetWise</a:t>
              </a:r>
            </a:p>
          </p:txBody>
        </p:sp>
      </p:grp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8E022146-51E1-B738-70E2-4A456A6BD1E4}"/>
              </a:ext>
            </a:extLst>
          </p:cNvPr>
          <p:cNvCxnSpPr/>
          <p:nvPr/>
        </p:nvCxnSpPr>
        <p:spPr>
          <a:xfrm flipV="1">
            <a:off x="2649437" y="1967818"/>
            <a:ext cx="1903420" cy="2169749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 descr="Hierarquia com preenchimento sólido">
            <a:extLst>
              <a:ext uri="{FF2B5EF4-FFF2-40B4-BE49-F238E27FC236}">
                <a16:creationId xmlns:a16="http://schemas.microsoft.com/office/drawing/2014/main" id="{85261537-7469-CDD1-B095-A41DCF715D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954438" y="784675"/>
            <a:ext cx="507380" cy="46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86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AMAZON WEB SERVICE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3203374" y="809207"/>
            <a:ext cx="256905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Serviços de análise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454CB9E-199B-156C-C633-998E283E8B37}"/>
              </a:ext>
            </a:extLst>
          </p:cNvPr>
          <p:cNvGrpSpPr/>
          <p:nvPr/>
        </p:nvGrpSpPr>
        <p:grpSpPr>
          <a:xfrm>
            <a:off x="538851" y="1829923"/>
            <a:ext cx="2114117" cy="308652"/>
            <a:chOff x="538851" y="1829923"/>
            <a:chExt cx="2114117" cy="308652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BE15093-14EC-35FD-991A-31E6434F6C4F}"/>
                </a:ext>
              </a:extLst>
            </p:cNvPr>
            <p:cNvSpPr txBox="1"/>
            <p:nvPr/>
          </p:nvSpPr>
          <p:spPr>
            <a:xfrm>
              <a:off x="907008" y="1829923"/>
              <a:ext cx="174596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/>
                <a:t>AWS IoT </a:t>
              </a:r>
              <a:r>
                <a:rPr lang="pt-BR" err="1"/>
                <a:t>SiteWise</a:t>
              </a:r>
            </a:p>
          </p:txBody>
        </p:sp>
        <p:pic>
          <p:nvPicPr>
            <p:cNvPr id="2" name="Gráfico 1">
              <a:extLst>
                <a:ext uri="{FF2B5EF4-FFF2-40B4-BE49-F238E27FC236}">
                  <a16:creationId xmlns:a16="http://schemas.microsoft.com/office/drawing/2014/main" id="{26596C6B-2836-8ED9-E0E2-60BA4C3C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851" y="1861925"/>
              <a:ext cx="358017" cy="276650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049F7E4-68DB-5E4D-CBC3-E668279C40CA}"/>
              </a:ext>
            </a:extLst>
          </p:cNvPr>
          <p:cNvGrpSpPr/>
          <p:nvPr/>
        </p:nvGrpSpPr>
        <p:grpSpPr>
          <a:xfrm>
            <a:off x="541341" y="2538717"/>
            <a:ext cx="2665841" cy="338114"/>
            <a:chOff x="541341" y="2538717"/>
            <a:chExt cx="2665841" cy="338114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97A08F8-87D6-ADD1-CA2D-574E87B98548}"/>
                </a:ext>
              </a:extLst>
            </p:cNvPr>
            <p:cNvSpPr txBox="1"/>
            <p:nvPr/>
          </p:nvSpPr>
          <p:spPr>
            <a:xfrm>
              <a:off x="905890" y="2569054"/>
              <a:ext cx="230129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/>
                <a:t>AWS IoT </a:t>
              </a:r>
              <a:r>
                <a:rPr lang="pt-BR" err="1"/>
                <a:t>Events</a:t>
              </a:r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DB35BA81-7484-9669-585A-14CCC350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341" y="2538717"/>
              <a:ext cx="394854" cy="303027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27C78A1-D5BB-2359-199E-52716464516F}"/>
              </a:ext>
            </a:extLst>
          </p:cNvPr>
          <p:cNvGrpSpPr/>
          <p:nvPr/>
        </p:nvGrpSpPr>
        <p:grpSpPr>
          <a:xfrm>
            <a:off x="576379" y="3963561"/>
            <a:ext cx="2282792" cy="380535"/>
            <a:chOff x="576379" y="3963561"/>
            <a:chExt cx="2282792" cy="380535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A31CBA73-AF6D-888D-48BA-01DB7203D5A1}"/>
                </a:ext>
              </a:extLst>
            </p:cNvPr>
            <p:cNvSpPr txBox="1"/>
            <p:nvPr/>
          </p:nvSpPr>
          <p:spPr>
            <a:xfrm>
              <a:off x="926799" y="3996598"/>
              <a:ext cx="193237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/>
                <a:t>AWS</a:t>
              </a:r>
              <a:r>
                <a:rPr lang="pt-BR" sz="1100"/>
                <a:t> </a:t>
              </a:r>
              <a:r>
                <a:rPr lang="pt-BR"/>
                <a:t>IoT </a:t>
              </a:r>
              <a:r>
                <a:rPr lang="pt-BR" err="1"/>
                <a:t>TwinMaker</a:t>
              </a:r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FC7DC0AA-D697-74E6-74E5-CB29B9A2E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379" y="3963561"/>
              <a:ext cx="380535" cy="380535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7548B0D-FBB8-1DF3-A1C2-BA4CF75E4490}"/>
              </a:ext>
            </a:extLst>
          </p:cNvPr>
          <p:cNvGrpSpPr/>
          <p:nvPr/>
        </p:nvGrpSpPr>
        <p:grpSpPr>
          <a:xfrm>
            <a:off x="536146" y="3233346"/>
            <a:ext cx="2957251" cy="405245"/>
            <a:chOff x="536146" y="3233346"/>
            <a:chExt cx="2957251" cy="405245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6FE81F9-1004-9338-3412-A2930694ABEF}"/>
                </a:ext>
              </a:extLst>
            </p:cNvPr>
            <p:cNvSpPr txBox="1"/>
            <p:nvPr/>
          </p:nvSpPr>
          <p:spPr>
            <a:xfrm>
              <a:off x="905891" y="3284404"/>
              <a:ext cx="258750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/>
                <a:t>AWS IoT </a:t>
              </a:r>
              <a:r>
                <a:rPr lang="pt-BR" err="1"/>
                <a:t>Analytics</a:t>
              </a:r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84F61AA6-F7D6-606F-D8CC-AD4B83B39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6146" y="3233346"/>
              <a:ext cx="405245" cy="405245"/>
            </a:xfrm>
            <a:prstGeom prst="rect">
              <a:avLst/>
            </a:prstGeom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640682" y="2530839"/>
            <a:ext cx="4360861" cy="313933"/>
            <a:chOff x="5072792" y="2551748"/>
            <a:chExt cx="4360861" cy="313933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7904"/>
              <a:ext cx="4079209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Coleta e análise de dados industriais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633711" y="3231157"/>
            <a:ext cx="3891487" cy="523220"/>
            <a:chOff x="5072791" y="2945407"/>
            <a:chExt cx="3891487" cy="523220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54443" y="2945407"/>
              <a:ext cx="360983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Suporte para tomada de decisões baseada em dados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633709" y="4109316"/>
            <a:ext cx="3543013" cy="523220"/>
            <a:chOff x="5058850" y="3475090"/>
            <a:chExt cx="3543013" cy="523220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2613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Ideal para monitoramento e otimização de operações industriais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61076E5-EE18-758C-8B40-1BFFFAD4BE78}"/>
              </a:ext>
            </a:extLst>
          </p:cNvPr>
          <p:cNvGrpSpPr/>
          <p:nvPr/>
        </p:nvGrpSpPr>
        <p:grpSpPr>
          <a:xfrm>
            <a:off x="4545515" y="1823603"/>
            <a:ext cx="3686682" cy="353290"/>
            <a:chOff x="4545515" y="1823603"/>
            <a:chExt cx="3686682" cy="353290"/>
          </a:xfrm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11CC5296-159C-959D-B992-3FC97E51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45515" y="1823603"/>
              <a:ext cx="457200" cy="35329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ECFA3C2-FB13-B2C4-5540-6DF35BDA40E7}"/>
                </a:ext>
              </a:extLst>
            </p:cNvPr>
            <p:cNvSpPr txBox="1"/>
            <p:nvPr/>
          </p:nvSpPr>
          <p:spPr>
            <a:xfrm>
              <a:off x="4948206" y="1830286"/>
              <a:ext cx="3283991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600" b="1">
                  <a:solidFill>
                    <a:srgbClr val="0C5ADB"/>
                  </a:solidFill>
                </a:rPr>
                <a:t>AWS IoT </a:t>
              </a:r>
              <a:r>
                <a:rPr lang="pt-BR" sz="1600" b="1" err="1">
                  <a:solidFill>
                    <a:srgbClr val="0C5ADB"/>
                  </a:solidFill>
                </a:rPr>
                <a:t>SiteWise</a:t>
              </a:r>
            </a:p>
          </p:txBody>
        </p:sp>
      </p:grp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8E022146-51E1-B738-70E2-4A456A6BD1E4}"/>
              </a:ext>
            </a:extLst>
          </p:cNvPr>
          <p:cNvCxnSpPr/>
          <p:nvPr/>
        </p:nvCxnSpPr>
        <p:spPr>
          <a:xfrm flipV="1">
            <a:off x="2593681" y="1995696"/>
            <a:ext cx="1889482" cy="2231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 descr="Pesquisa com preenchimento sólido">
            <a:extLst>
              <a:ext uri="{FF2B5EF4-FFF2-40B4-BE49-F238E27FC236}">
                <a16:creationId xmlns:a16="http://schemas.microsoft.com/office/drawing/2014/main" id="{85261537-7469-CDD1-B095-A41DCF715D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56990" y="812552"/>
            <a:ext cx="458592" cy="4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880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EFAAC-8A1D-EE53-A0C8-5ADBA3D5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838" y="525631"/>
            <a:ext cx="6367800" cy="4090800"/>
          </a:xfrm>
          <a:custGeom>
            <a:avLst/>
            <a:gdLst>
              <a:gd name="connsiteX0" fmla="*/ 0 w 6367800"/>
              <a:gd name="connsiteY0" fmla="*/ 0 h 4090800"/>
              <a:gd name="connsiteX1" fmla="*/ 6367800 w 6367800"/>
              <a:gd name="connsiteY1" fmla="*/ 0 h 4090800"/>
              <a:gd name="connsiteX2" fmla="*/ 6367800 w 6367800"/>
              <a:gd name="connsiteY2" fmla="*/ 4090800 h 4090800"/>
              <a:gd name="connsiteX3" fmla="*/ 0 w 6367800"/>
              <a:gd name="connsiteY3" fmla="*/ 4090800 h 4090800"/>
              <a:gd name="connsiteX4" fmla="*/ 0 w 6367800"/>
              <a:gd name="connsiteY4" fmla="*/ 0 h 40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7800" h="4090800" extrusionOk="0">
                <a:moveTo>
                  <a:pt x="0" y="0"/>
                </a:moveTo>
                <a:cubicBezTo>
                  <a:pt x="1009725" y="-113254"/>
                  <a:pt x="3947479" y="102601"/>
                  <a:pt x="6367800" y="0"/>
                </a:cubicBezTo>
                <a:cubicBezTo>
                  <a:pt x="6314975" y="541237"/>
                  <a:pt x="6490974" y="3600864"/>
                  <a:pt x="6367800" y="4090800"/>
                </a:cubicBezTo>
                <a:cubicBezTo>
                  <a:pt x="5357888" y="4146610"/>
                  <a:pt x="791205" y="4259758"/>
                  <a:pt x="0" y="4090800"/>
                </a:cubicBezTo>
                <a:cubicBezTo>
                  <a:pt x="-144930" y="2290557"/>
                  <a:pt x="-18259" y="662950"/>
                  <a:pt x="0" y="0"/>
                </a:cubicBezTo>
                <a:close/>
              </a:path>
            </a:pathLst>
          </a:custGeom>
          <a:noFill/>
          <a:ln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r"/>
            <a:r>
              <a:rPr lang="pt-BR">
                <a:solidFill>
                  <a:schemeClr val="bg1"/>
                </a:solidFill>
                <a:highlight>
                  <a:srgbClr val="0D5BDC"/>
                </a:highlight>
              </a:rPr>
              <a:t>SALESFORCE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481B6384-3A57-D681-43EB-F8F810C0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3" y="1458278"/>
            <a:ext cx="1971675" cy="13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9198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rgbClr val="0D5BDC"/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SALESFORCE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757326" y="795268"/>
            <a:ext cx="39699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Automação baseada em regras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31097" y="1805197"/>
            <a:ext cx="4137837" cy="530189"/>
            <a:chOff x="5072792" y="2550935"/>
            <a:chExt cx="4137837" cy="530189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0935"/>
              <a:ext cx="3856185" cy="5301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Regras personalizadas para automatização de respostas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03217" y="2743291"/>
            <a:ext cx="3891487" cy="523220"/>
            <a:chOff x="5072791" y="2945407"/>
            <a:chExt cx="3891487" cy="523220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54443" y="2945407"/>
              <a:ext cx="360983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Alertas, notificações, ações de correção automática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03215" y="3698115"/>
            <a:ext cx="3543013" cy="320662"/>
            <a:chOff x="5058850" y="3475090"/>
            <a:chExt cx="3543013" cy="320662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26136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Definição de loop para as lógicas</a:t>
              </a:r>
            </a:p>
          </p:txBody>
        </p:sp>
      </p:grpSp>
      <p:pic>
        <p:nvPicPr>
          <p:cNvPr id="13" name="Gráfico 12">
            <a:extLst>
              <a:ext uri="{FF2B5EF4-FFF2-40B4-BE49-F238E27FC236}">
                <a16:creationId xmlns:a16="http://schemas.microsoft.com/office/drawing/2014/main" id="{85261537-7469-CDD1-B095-A41DCF715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594" y="678064"/>
            <a:ext cx="684408" cy="677438"/>
          </a:xfrm>
          <a:prstGeom prst="rect">
            <a:avLst/>
          </a:prstGeom>
        </p:spPr>
      </p:pic>
      <p:pic>
        <p:nvPicPr>
          <p:cNvPr id="26" name="Imagem 25" descr="exemplo de uma regra de automação que atribui clientes potenciais com base na localização">
            <a:extLst>
              <a:ext uri="{FF2B5EF4-FFF2-40B4-BE49-F238E27FC236}">
                <a16:creationId xmlns:a16="http://schemas.microsoft.com/office/drawing/2014/main" id="{A7E8158F-8168-78F6-A615-6E94878865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9" t="1262" r="20461" b="1577"/>
          <a:stretch/>
        </p:blipFill>
        <p:spPr>
          <a:xfrm>
            <a:off x="4740663" y="2078053"/>
            <a:ext cx="4270181" cy="2353273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A51F3B-3293-6E22-EB78-11AFA3B446BB}"/>
              </a:ext>
            </a:extLst>
          </p:cNvPr>
          <p:cNvGrpSpPr/>
          <p:nvPr/>
        </p:nvGrpSpPr>
        <p:grpSpPr>
          <a:xfrm>
            <a:off x="432772" y="1804267"/>
            <a:ext cx="4277227" cy="530189"/>
            <a:chOff x="5072792" y="2550935"/>
            <a:chExt cx="4277227" cy="530189"/>
          </a:xfrm>
        </p:grpSpPr>
        <p:pic>
          <p:nvPicPr>
            <p:cNvPr id="32" name="Gráfico 31" descr="Cérebro esquerdo com preenchimento sólido">
              <a:extLst>
                <a:ext uri="{FF2B5EF4-FFF2-40B4-BE49-F238E27FC236}">
                  <a16:creationId xmlns:a16="http://schemas.microsoft.com/office/drawing/2014/main" id="{36F39F7B-01E6-CEA5-2B94-5D08D5CE8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ABAD038-CE29-3BFD-B881-1A6352A067B5}"/>
                </a:ext>
              </a:extLst>
            </p:cNvPr>
            <p:cNvSpPr txBox="1"/>
            <p:nvPr/>
          </p:nvSpPr>
          <p:spPr>
            <a:xfrm>
              <a:off x="5354444" y="2550935"/>
              <a:ext cx="3995575" cy="5301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Campo padrão de cliente potencial | Estado | é | GA;AL;TN;FL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39D69225-769F-C040-D28B-ABD72552E894}"/>
              </a:ext>
            </a:extLst>
          </p:cNvPr>
          <p:cNvGrpSpPr/>
          <p:nvPr/>
        </p:nvGrpSpPr>
        <p:grpSpPr>
          <a:xfrm>
            <a:off x="403965" y="2744223"/>
            <a:ext cx="4556007" cy="523220"/>
            <a:chOff x="5072792" y="2550935"/>
            <a:chExt cx="4556007" cy="523220"/>
          </a:xfrm>
        </p:grpSpPr>
        <p:pic>
          <p:nvPicPr>
            <p:cNvPr id="43" name="Gráfico 42" descr="Cérebro esquerdo com preenchimento sólido">
              <a:extLst>
                <a:ext uri="{FF2B5EF4-FFF2-40B4-BE49-F238E27FC236}">
                  <a16:creationId xmlns:a16="http://schemas.microsoft.com/office/drawing/2014/main" id="{B583D0A8-1B33-F115-533B-17BA2F99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0C2B125-0D6D-10E3-0C5D-77F933E310D7}"/>
                </a:ext>
              </a:extLst>
            </p:cNvPr>
            <p:cNvSpPr txBox="1"/>
            <p:nvPr/>
          </p:nvSpPr>
          <p:spPr>
            <a:xfrm>
              <a:off x="5354444" y="2550935"/>
              <a:ext cx="427435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Formulário de cliente potencial | Solicitação de demonstração | Preenchido com sucesso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AF9A97B-E4E9-1374-5920-6DF85CEE4578}"/>
              </a:ext>
            </a:extLst>
          </p:cNvPr>
          <p:cNvGrpSpPr/>
          <p:nvPr/>
        </p:nvGrpSpPr>
        <p:grpSpPr>
          <a:xfrm>
            <a:off x="430914" y="3753873"/>
            <a:ext cx="4277227" cy="523220"/>
            <a:chOff x="5072792" y="2550935"/>
            <a:chExt cx="4556007" cy="523220"/>
          </a:xfrm>
        </p:grpSpPr>
        <p:pic>
          <p:nvPicPr>
            <p:cNvPr id="48" name="Gráfico 47" descr="Mão de robô com preenchimento sólido">
              <a:extLst>
                <a:ext uri="{FF2B5EF4-FFF2-40B4-BE49-F238E27FC236}">
                  <a16:creationId xmlns:a16="http://schemas.microsoft.com/office/drawing/2014/main" id="{86847E12-06FA-3493-49D9-42F37B96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1CB6FF13-ACCA-CB7F-0CBC-F0D4EFB1356A}"/>
                </a:ext>
              </a:extLst>
            </p:cNvPr>
            <p:cNvSpPr txBox="1"/>
            <p:nvPr/>
          </p:nvSpPr>
          <p:spPr>
            <a:xfrm>
              <a:off x="5354444" y="2550935"/>
              <a:ext cx="427435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Atribuir cliente a usuário no grupo | Representantes do Sudeste dos EUA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0737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A4A2A9-D308-CCB6-4971-187E2CC7C210}"/>
              </a:ext>
            </a:extLst>
          </p:cNvPr>
          <p:cNvSpPr/>
          <p:nvPr/>
        </p:nvSpPr>
        <p:spPr>
          <a:xfrm flipV="1">
            <a:off x="-317989" y="762878"/>
            <a:ext cx="6537666" cy="45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68A0BC-521A-969C-66B4-982E83F1F95C}"/>
              </a:ext>
            </a:extLst>
          </p:cNvPr>
          <p:cNvCxnSpPr/>
          <p:nvPr/>
        </p:nvCxnSpPr>
        <p:spPr>
          <a:xfrm>
            <a:off x="5646420" y="842304"/>
            <a:ext cx="3494650" cy="149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837B19D-5DE5-35E5-F329-01878115DF44}"/>
              </a:ext>
            </a:extLst>
          </p:cNvPr>
          <p:cNvSpPr txBox="1">
            <a:spLocks/>
          </p:cNvSpPr>
          <p:nvPr/>
        </p:nvSpPr>
        <p:spPr>
          <a:xfrm>
            <a:off x="-107306" y="132605"/>
            <a:ext cx="9309397" cy="572700"/>
          </a:xfrm>
          <a:prstGeom prst="rect">
            <a:avLst/>
          </a:prstGeom>
          <a:solidFill>
            <a:srgbClr val="0D5BDC"/>
          </a:solidFill>
        </p:spPr>
        <p:txBody>
          <a:bodyPr lIns="91440" tIns="45720" rIns="91440" bIns="45720"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500">
                <a:solidFill>
                  <a:schemeClr val="bg1"/>
                </a:solidFill>
              </a:rPr>
              <a:t>SALESFORCE</a:t>
            </a:r>
          </a:p>
        </p:txBody>
      </p:sp>
      <p:pic>
        <p:nvPicPr>
          <p:cNvPr id="9" name="Imagem 8" descr="Parceiro Estácio 3.0">
            <a:extLst>
              <a:ext uri="{FF2B5EF4-FFF2-40B4-BE49-F238E27FC236}">
                <a16:creationId xmlns:a16="http://schemas.microsoft.com/office/drawing/2014/main" id="{4E2CBE88-9DF6-4293-C70F-8E73ED5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" y="173981"/>
            <a:ext cx="1673470" cy="4873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7B555-023C-B981-7FD8-0F7E119F8844}"/>
              </a:ext>
            </a:extLst>
          </p:cNvPr>
          <p:cNvSpPr txBox="1"/>
          <p:nvPr/>
        </p:nvSpPr>
        <p:spPr>
          <a:xfrm>
            <a:off x="2603996" y="809208"/>
            <a:ext cx="42765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>
                <a:solidFill>
                  <a:schemeClr val="accent1">
                    <a:lumMod val="75000"/>
                  </a:schemeClr>
                </a:solidFill>
              </a:rPr>
              <a:t>Comunicação cliente-dispositivo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AA88784-D290-814B-5045-92506D162343}"/>
              </a:ext>
            </a:extLst>
          </p:cNvPr>
          <p:cNvGrpSpPr/>
          <p:nvPr/>
        </p:nvGrpSpPr>
        <p:grpSpPr>
          <a:xfrm>
            <a:off x="431097" y="1805197"/>
            <a:ext cx="4137837" cy="523220"/>
            <a:chOff x="5072792" y="2550935"/>
            <a:chExt cx="4137837" cy="523220"/>
          </a:xfrm>
        </p:grpSpPr>
        <p:pic>
          <p:nvPicPr>
            <p:cNvPr id="12" name="Gráfico 11" descr="Nuvem com preenchimento sólido">
              <a:extLst>
                <a:ext uri="{FF2B5EF4-FFF2-40B4-BE49-F238E27FC236}">
                  <a16:creationId xmlns:a16="http://schemas.microsoft.com/office/drawing/2014/main" id="{1F6C70E6-FF29-BB9D-DE07-D86AE02F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4CBDEC8-606A-9586-CA3C-7495829EEC6C}"/>
                </a:ext>
              </a:extLst>
            </p:cNvPr>
            <p:cNvSpPr txBox="1"/>
            <p:nvPr/>
          </p:nvSpPr>
          <p:spPr>
            <a:xfrm>
              <a:off x="5354444" y="2550935"/>
              <a:ext cx="38561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Lembretes de manutenção e alertas de alto uso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B22243-31FC-D606-D774-32A0BB72A8F0}"/>
              </a:ext>
            </a:extLst>
          </p:cNvPr>
          <p:cNvGrpSpPr/>
          <p:nvPr/>
        </p:nvGrpSpPr>
        <p:grpSpPr>
          <a:xfrm>
            <a:off x="403217" y="2743291"/>
            <a:ext cx="3891487" cy="523220"/>
            <a:chOff x="5072791" y="2945407"/>
            <a:chExt cx="3891487" cy="523220"/>
          </a:xfrm>
        </p:grpSpPr>
        <p:pic>
          <p:nvPicPr>
            <p:cNvPr id="15" name="Gráfico 14" descr="Nuvem com preenchimento sólido">
              <a:extLst>
                <a:ext uri="{FF2B5EF4-FFF2-40B4-BE49-F238E27FC236}">
                  <a16:creationId xmlns:a16="http://schemas.microsoft.com/office/drawing/2014/main" id="{A6D9C874-6951-6C4A-457F-6BC4FAD9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2791" y="3018704"/>
              <a:ext cx="282213" cy="2822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9A58CA6-13C9-0079-22FB-7519C3723839}"/>
                </a:ext>
              </a:extLst>
            </p:cNvPr>
            <p:cNvSpPr txBox="1"/>
            <p:nvPr/>
          </p:nvSpPr>
          <p:spPr>
            <a:xfrm>
              <a:off x="5354443" y="2945407"/>
              <a:ext cx="360983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Comunicação continua de dados importantes diretamente para clientes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91E24B-11D8-7CB1-3AB2-130AA5150EE6}"/>
              </a:ext>
            </a:extLst>
          </p:cNvPr>
          <p:cNvGrpSpPr/>
          <p:nvPr/>
        </p:nvGrpSpPr>
        <p:grpSpPr>
          <a:xfrm>
            <a:off x="403215" y="3698115"/>
            <a:ext cx="3543013" cy="523220"/>
            <a:chOff x="5058850" y="3475090"/>
            <a:chExt cx="3543013" cy="523220"/>
          </a:xfrm>
        </p:grpSpPr>
        <p:pic>
          <p:nvPicPr>
            <p:cNvPr id="16" name="Gráfico 15" descr="Nuvem com preenchimento sólido">
              <a:extLst>
                <a:ext uri="{FF2B5EF4-FFF2-40B4-BE49-F238E27FC236}">
                  <a16:creationId xmlns:a16="http://schemas.microsoft.com/office/drawing/2014/main" id="{41FB1B60-C3EC-4E30-3DA1-1A83DAFC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8850" y="3513539"/>
              <a:ext cx="282213" cy="282213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3D1EF0E-59AA-33AE-F41B-D9573893F035}"/>
                </a:ext>
              </a:extLst>
            </p:cNvPr>
            <p:cNvSpPr txBox="1"/>
            <p:nvPr/>
          </p:nvSpPr>
          <p:spPr>
            <a:xfrm>
              <a:off x="5340503" y="3475090"/>
              <a:ext cx="32613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Gerenciamento de feedback e análise com serviços de NLP</a:t>
              </a:r>
            </a:p>
          </p:txBody>
        </p:sp>
      </p:grpSp>
      <p:pic>
        <p:nvPicPr>
          <p:cNvPr id="13" name="Gráfico 12" descr="Vlog com preenchimento sólido">
            <a:extLst>
              <a:ext uri="{FF2B5EF4-FFF2-40B4-BE49-F238E27FC236}">
                <a16:creationId xmlns:a16="http://schemas.microsoft.com/office/drawing/2014/main" id="{85261537-7469-CDD1-B095-A41DCF715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4408" y="852301"/>
            <a:ext cx="308055" cy="308055"/>
          </a:xfrm>
          <a:prstGeom prst="rect">
            <a:avLst/>
          </a:prstGeom>
        </p:spPr>
      </p:pic>
      <p:pic>
        <p:nvPicPr>
          <p:cNvPr id="26" name="Imagem 2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7E8158F-8168-78F6-A615-6E94878865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2" b="352"/>
          <a:stretch/>
        </p:blipFill>
        <p:spPr>
          <a:xfrm>
            <a:off x="3946139" y="1806242"/>
            <a:ext cx="5113491" cy="2834169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A51F3B-3293-6E22-EB78-11AFA3B446BB}"/>
              </a:ext>
            </a:extLst>
          </p:cNvPr>
          <p:cNvGrpSpPr/>
          <p:nvPr/>
        </p:nvGrpSpPr>
        <p:grpSpPr>
          <a:xfrm>
            <a:off x="432772" y="1804268"/>
            <a:ext cx="4137837" cy="523220"/>
            <a:chOff x="5072792" y="2550935"/>
            <a:chExt cx="4277227" cy="523220"/>
          </a:xfrm>
        </p:grpSpPr>
        <p:pic>
          <p:nvPicPr>
            <p:cNvPr id="32" name="Gráfico 31" descr="Classificação 1 estrela com preenchimento sólido">
              <a:extLst>
                <a:ext uri="{FF2B5EF4-FFF2-40B4-BE49-F238E27FC236}">
                  <a16:creationId xmlns:a16="http://schemas.microsoft.com/office/drawing/2014/main" id="{36F39F7B-01E6-CEA5-2B94-5D08D5CE8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ABAD038-CE29-3BFD-B881-1A6352A067B5}"/>
                </a:ext>
              </a:extLst>
            </p:cNvPr>
            <p:cNvSpPr txBox="1"/>
            <p:nvPr/>
          </p:nvSpPr>
          <p:spPr>
            <a:xfrm>
              <a:off x="5354444" y="2550935"/>
              <a:ext cx="399557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Pesquisa de feedback baseada no mapeamento do uso do cliente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39D69225-769F-C040-D28B-ABD72552E894}"/>
              </a:ext>
            </a:extLst>
          </p:cNvPr>
          <p:cNvGrpSpPr/>
          <p:nvPr/>
        </p:nvGrpSpPr>
        <p:grpSpPr>
          <a:xfrm>
            <a:off x="403965" y="2744223"/>
            <a:ext cx="4556007" cy="523220"/>
            <a:chOff x="5072792" y="2550935"/>
            <a:chExt cx="4556007" cy="523220"/>
          </a:xfrm>
        </p:grpSpPr>
        <p:pic>
          <p:nvPicPr>
            <p:cNvPr id="43" name="Gráfico 42" descr="Estrela de classificação com preenchimento sólido">
              <a:extLst>
                <a:ext uri="{FF2B5EF4-FFF2-40B4-BE49-F238E27FC236}">
                  <a16:creationId xmlns:a16="http://schemas.microsoft.com/office/drawing/2014/main" id="{B583D0A8-1B33-F115-533B-17BA2F99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72792" y="2551748"/>
              <a:ext cx="282213" cy="282213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0C2B125-0D6D-10E3-0C5D-77F933E310D7}"/>
                </a:ext>
              </a:extLst>
            </p:cNvPr>
            <p:cNvSpPr txBox="1"/>
            <p:nvPr/>
          </p:nvSpPr>
          <p:spPr>
            <a:xfrm>
              <a:off x="5354444" y="2550935"/>
              <a:ext cx="427435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Mapas de ciclo de vida, definição de interações importantes e coleta por </a:t>
              </a:r>
              <a:r>
                <a:rPr lang="pt-BR" err="1">
                  <a:solidFill>
                    <a:schemeClr val="accent1">
                      <a:lumMod val="75000"/>
                    </a:schemeClr>
                  </a:solidFill>
                </a:rPr>
                <a:t>bots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AF9A97B-E4E9-1374-5920-6DF85CEE4578}"/>
              </a:ext>
            </a:extLst>
          </p:cNvPr>
          <p:cNvGrpSpPr/>
          <p:nvPr/>
        </p:nvGrpSpPr>
        <p:grpSpPr>
          <a:xfrm>
            <a:off x="403036" y="3698117"/>
            <a:ext cx="4277227" cy="523220"/>
            <a:chOff x="5072792" y="2550935"/>
            <a:chExt cx="4556007" cy="523220"/>
          </a:xfrm>
        </p:grpSpPr>
        <p:pic>
          <p:nvPicPr>
            <p:cNvPr id="48" name="Gráfico 47" descr="Classificação 3 estrelas com preenchimento sólido">
              <a:extLst>
                <a:ext uri="{FF2B5EF4-FFF2-40B4-BE49-F238E27FC236}">
                  <a16:creationId xmlns:a16="http://schemas.microsoft.com/office/drawing/2014/main" id="{86847E12-06FA-3493-49D9-42F37B96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72792" y="2560382"/>
              <a:ext cx="282214" cy="264945"/>
            </a:xfrm>
            <a:prstGeom prst="rect">
              <a:avLst/>
            </a:prstGeom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1CB6FF13-ACCA-CB7F-0CBC-F0D4EFB1356A}"/>
                </a:ext>
              </a:extLst>
            </p:cNvPr>
            <p:cNvSpPr txBox="1"/>
            <p:nvPr/>
          </p:nvSpPr>
          <p:spPr>
            <a:xfrm>
              <a:off x="5354444" y="2550935"/>
              <a:ext cx="427435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>
                  <a:solidFill>
                    <a:schemeClr val="accent1">
                      <a:lumMod val="75000"/>
                    </a:schemeClr>
                  </a:solidFill>
                </a:rPr>
                <a:t>Painéis inteligentes com insights acionáveis, com detalhamento de pontuações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58964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23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Simple Light</vt:lpstr>
      <vt:lpstr>Plataformas de Gerenciamento IoT</vt:lpstr>
      <vt:lpstr>INTRODUÇÃO</vt:lpstr>
      <vt:lpstr> AWS IOT CLOUD </vt:lpstr>
      <vt:lpstr>Apresentação do PowerPoint</vt:lpstr>
      <vt:lpstr>Apresentação do PowerPoint</vt:lpstr>
      <vt:lpstr>Apresentação do PowerPoint</vt:lpstr>
      <vt:lpstr>SALESFORCE</vt:lpstr>
      <vt:lpstr>Apresentação do PowerPoint</vt:lpstr>
      <vt:lpstr>Apresentação do PowerPoint</vt:lpstr>
      <vt:lpstr>Apresentação do PowerPoint</vt:lpstr>
      <vt:lpstr>WEG</vt:lpstr>
      <vt:lpstr>Apresentação do PowerPoint</vt:lpstr>
      <vt:lpstr>Apresentação do PowerPoint</vt:lpstr>
      <vt:lpstr>Apresentação do PowerPoint</vt:lpstr>
      <vt:lpstr>Apresentação do PowerPoint</vt:lpstr>
      <vt:lpstr>Protocolos de comunicação IoT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</dc:title>
  <cp:revision>115</cp:revision>
  <dcterms:modified xsi:type="dcterms:W3CDTF">2024-04-19T22:32:45Z</dcterms:modified>
</cp:coreProperties>
</file>